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7" d="100"/>
          <a:sy n="57" d="100"/>
        </p:scale>
        <p:origin x="101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E4361-8F30-4906-95DA-225AFBFDA64E}" type="datetimeFigureOut">
              <a:rPr lang="en-US" smtClean="0"/>
              <a:t>3/8/2025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741AF-AE23-4C0A-867F-7D9E92D7ABB1}" type="slidenum">
              <a:rPr lang="en-US" smtClean="0"/>
              <a:t>‹#›</a:t>
            </a:fld>
            <a:endParaRPr lang="en-US"/>
          </a:p>
        </p:txBody>
      </p:sp>
    </p:spTree>
    <p:extLst>
      <p:ext uri="{BB962C8B-B14F-4D97-AF65-F5344CB8AC3E}">
        <p14:creationId xmlns:p14="http://schemas.microsoft.com/office/powerpoint/2010/main" val="203480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741AF-AE23-4C0A-867F-7D9E92D7ABB1}" type="slidenum">
              <a:rPr lang="en-US" smtClean="0"/>
              <a:t>12</a:t>
            </a:fld>
            <a:endParaRPr lang="en-US"/>
          </a:p>
        </p:txBody>
      </p:sp>
    </p:spTree>
    <p:extLst>
      <p:ext uri="{BB962C8B-B14F-4D97-AF65-F5344CB8AC3E}">
        <p14:creationId xmlns:p14="http://schemas.microsoft.com/office/powerpoint/2010/main" val="1043011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F7F40-8BA6-B5A2-150F-B853BA85B7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274579-DA73-9D19-1A98-C08E47491C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D7F225-92EF-212D-DAD0-9496D7F7CFB3}"/>
              </a:ext>
            </a:extLst>
          </p:cNvPr>
          <p:cNvSpPr>
            <a:spLocks noGrp="1"/>
          </p:cNvSpPr>
          <p:nvPr>
            <p:ph type="dt" sz="half" idx="10"/>
          </p:nvPr>
        </p:nvSpPr>
        <p:spPr/>
        <p:txBody>
          <a:bodyPr/>
          <a:lstStyle/>
          <a:p>
            <a:fld id="{62A89E23-1D2A-4BB8-B4AA-680D1228B737}" type="datetimeFigureOut">
              <a:rPr lang="en-US" smtClean="0"/>
              <a:t>3/8/2025</a:t>
            </a:fld>
            <a:endParaRPr lang="en-US"/>
          </a:p>
        </p:txBody>
      </p:sp>
      <p:sp>
        <p:nvSpPr>
          <p:cNvPr id="5" name="Footer Placeholder 4">
            <a:extLst>
              <a:ext uri="{FF2B5EF4-FFF2-40B4-BE49-F238E27FC236}">
                <a16:creationId xmlns:a16="http://schemas.microsoft.com/office/drawing/2014/main" id="{8FC8EE0B-B2F1-D567-5049-3DF48C9D77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641CA-37CB-B86A-599A-C48746DEB99B}"/>
              </a:ext>
            </a:extLst>
          </p:cNvPr>
          <p:cNvSpPr>
            <a:spLocks noGrp="1"/>
          </p:cNvSpPr>
          <p:nvPr>
            <p:ph type="sldNum" sz="quarter" idx="12"/>
          </p:nvPr>
        </p:nvSpPr>
        <p:spPr/>
        <p:txBody>
          <a:bodyPr/>
          <a:lstStyle/>
          <a:p>
            <a:fld id="{8EC6E292-1792-4FF9-A570-3010EFCF2088}" type="slidenum">
              <a:rPr lang="en-US" smtClean="0"/>
              <a:t>‹#›</a:t>
            </a:fld>
            <a:endParaRPr lang="en-US"/>
          </a:p>
        </p:txBody>
      </p:sp>
    </p:spTree>
    <p:extLst>
      <p:ext uri="{BB962C8B-B14F-4D97-AF65-F5344CB8AC3E}">
        <p14:creationId xmlns:p14="http://schemas.microsoft.com/office/powerpoint/2010/main" val="169226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AB59-5F1C-91C6-4230-EE87F01F2F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740A79-0E94-A751-FDCF-639DCE3F74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76284-99B0-E63C-19A7-19B2DA5AC8B5}"/>
              </a:ext>
            </a:extLst>
          </p:cNvPr>
          <p:cNvSpPr>
            <a:spLocks noGrp="1"/>
          </p:cNvSpPr>
          <p:nvPr>
            <p:ph type="dt" sz="half" idx="10"/>
          </p:nvPr>
        </p:nvSpPr>
        <p:spPr/>
        <p:txBody>
          <a:bodyPr/>
          <a:lstStyle/>
          <a:p>
            <a:fld id="{62A89E23-1D2A-4BB8-B4AA-680D1228B737}" type="datetimeFigureOut">
              <a:rPr lang="en-US" smtClean="0"/>
              <a:t>3/8/2025</a:t>
            </a:fld>
            <a:endParaRPr lang="en-US"/>
          </a:p>
        </p:txBody>
      </p:sp>
      <p:sp>
        <p:nvSpPr>
          <p:cNvPr id="5" name="Footer Placeholder 4">
            <a:extLst>
              <a:ext uri="{FF2B5EF4-FFF2-40B4-BE49-F238E27FC236}">
                <a16:creationId xmlns:a16="http://schemas.microsoft.com/office/drawing/2014/main" id="{D82E5DAC-636F-2DCF-9BEF-F736D08678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49234-8589-F51C-6C5C-11DA2E7E4669}"/>
              </a:ext>
            </a:extLst>
          </p:cNvPr>
          <p:cNvSpPr>
            <a:spLocks noGrp="1"/>
          </p:cNvSpPr>
          <p:nvPr>
            <p:ph type="sldNum" sz="quarter" idx="12"/>
          </p:nvPr>
        </p:nvSpPr>
        <p:spPr/>
        <p:txBody>
          <a:bodyPr/>
          <a:lstStyle/>
          <a:p>
            <a:fld id="{8EC6E292-1792-4FF9-A570-3010EFCF2088}" type="slidenum">
              <a:rPr lang="en-US" smtClean="0"/>
              <a:t>‹#›</a:t>
            </a:fld>
            <a:endParaRPr lang="en-US"/>
          </a:p>
        </p:txBody>
      </p:sp>
    </p:spTree>
    <p:extLst>
      <p:ext uri="{BB962C8B-B14F-4D97-AF65-F5344CB8AC3E}">
        <p14:creationId xmlns:p14="http://schemas.microsoft.com/office/powerpoint/2010/main" val="3788766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A93FC4-F422-25D2-B54F-9758BD09A4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F003A9-362A-918F-7156-2BA04904AE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58B7CC-2B98-9C1A-8CE2-3BAE9C610BE0}"/>
              </a:ext>
            </a:extLst>
          </p:cNvPr>
          <p:cNvSpPr>
            <a:spLocks noGrp="1"/>
          </p:cNvSpPr>
          <p:nvPr>
            <p:ph type="dt" sz="half" idx="10"/>
          </p:nvPr>
        </p:nvSpPr>
        <p:spPr/>
        <p:txBody>
          <a:bodyPr/>
          <a:lstStyle/>
          <a:p>
            <a:fld id="{62A89E23-1D2A-4BB8-B4AA-680D1228B737}" type="datetimeFigureOut">
              <a:rPr lang="en-US" smtClean="0"/>
              <a:t>3/8/2025</a:t>
            </a:fld>
            <a:endParaRPr lang="en-US"/>
          </a:p>
        </p:txBody>
      </p:sp>
      <p:sp>
        <p:nvSpPr>
          <p:cNvPr id="5" name="Footer Placeholder 4">
            <a:extLst>
              <a:ext uri="{FF2B5EF4-FFF2-40B4-BE49-F238E27FC236}">
                <a16:creationId xmlns:a16="http://schemas.microsoft.com/office/drawing/2014/main" id="{B05B77BD-79E1-A625-8C37-7A16720E0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28C4D3-EF14-6C41-F224-FAAA63339B39}"/>
              </a:ext>
            </a:extLst>
          </p:cNvPr>
          <p:cNvSpPr>
            <a:spLocks noGrp="1"/>
          </p:cNvSpPr>
          <p:nvPr>
            <p:ph type="sldNum" sz="quarter" idx="12"/>
          </p:nvPr>
        </p:nvSpPr>
        <p:spPr/>
        <p:txBody>
          <a:bodyPr/>
          <a:lstStyle/>
          <a:p>
            <a:fld id="{8EC6E292-1792-4FF9-A570-3010EFCF2088}" type="slidenum">
              <a:rPr lang="en-US" smtClean="0"/>
              <a:t>‹#›</a:t>
            </a:fld>
            <a:endParaRPr lang="en-US"/>
          </a:p>
        </p:txBody>
      </p:sp>
    </p:spTree>
    <p:extLst>
      <p:ext uri="{BB962C8B-B14F-4D97-AF65-F5344CB8AC3E}">
        <p14:creationId xmlns:p14="http://schemas.microsoft.com/office/powerpoint/2010/main" val="291811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55BA-B112-EE55-4E76-3A958BB2F6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233A1-3A34-308D-E686-0E46E26834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6578E8-3531-C343-24CA-0CBABBB9C3EE}"/>
              </a:ext>
            </a:extLst>
          </p:cNvPr>
          <p:cNvSpPr>
            <a:spLocks noGrp="1"/>
          </p:cNvSpPr>
          <p:nvPr>
            <p:ph type="dt" sz="half" idx="10"/>
          </p:nvPr>
        </p:nvSpPr>
        <p:spPr/>
        <p:txBody>
          <a:bodyPr/>
          <a:lstStyle/>
          <a:p>
            <a:fld id="{62A89E23-1D2A-4BB8-B4AA-680D1228B737}" type="datetimeFigureOut">
              <a:rPr lang="en-US" smtClean="0"/>
              <a:t>3/8/2025</a:t>
            </a:fld>
            <a:endParaRPr lang="en-US"/>
          </a:p>
        </p:txBody>
      </p:sp>
      <p:sp>
        <p:nvSpPr>
          <p:cNvPr id="5" name="Footer Placeholder 4">
            <a:extLst>
              <a:ext uri="{FF2B5EF4-FFF2-40B4-BE49-F238E27FC236}">
                <a16:creationId xmlns:a16="http://schemas.microsoft.com/office/drawing/2014/main" id="{CD713B9E-E574-98A1-5196-94D2C07A3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04A28-3700-6079-FFFD-EB294B857CD6}"/>
              </a:ext>
            </a:extLst>
          </p:cNvPr>
          <p:cNvSpPr>
            <a:spLocks noGrp="1"/>
          </p:cNvSpPr>
          <p:nvPr>
            <p:ph type="sldNum" sz="quarter" idx="12"/>
          </p:nvPr>
        </p:nvSpPr>
        <p:spPr/>
        <p:txBody>
          <a:bodyPr/>
          <a:lstStyle/>
          <a:p>
            <a:fld id="{8EC6E292-1792-4FF9-A570-3010EFCF2088}" type="slidenum">
              <a:rPr lang="en-US" smtClean="0"/>
              <a:t>‹#›</a:t>
            </a:fld>
            <a:endParaRPr lang="en-US"/>
          </a:p>
        </p:txBody>
      </p:sp>
    </p:spTree>
    <p:extLst>
      <p:ext uri="{BB962C8B-B14F-4D97-AF65-F5344CB8AC3E}">
        <p14:creationId xmlns:p14="http://schemas.microsoft.com/office/powerpoint/2010/main" val="1460587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D2D4-D65A-FD86-D88D-42948EE892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4D1392-471F-DD97-CF64-184FA0177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88DD98-95AA-D913-0D0D-E5DBC96F92B9}"/>
              </a:ext>
            </a:extLst>
          </p:cNvPr>
          <p:cNvSpPr>
            <a:spLocks noGrp="1"/>
          </p:cNvSpPr>
          <p:nvPr>
            <p:ph type="dt" sz="half" idx="10"/>
          </p:nvPr>
        </p:nvSpPr>
        <p:spPr/>
        <p:txBody>
          <a:bodyPr/>
          <a:lstStyle/>
          <a:p>
            <a:fld id="{62A89E23-1D2A-4BB8-B4AA-680D1228B737}" type="datetimeFigureOut">
              <a:rPr lang="en-US" smtClean="0"/>
              <a:t>3/8/2025</a:t>
            </a:fld>
            <a:endParaRPr lang="en-US"/>
          </a:p>
        </p:txBody>
      </p:sp>
      <p:sp>
        <p:nvSpPr>
          <p:cNvPr id="5" name="Footer Placeholder 4">
            <a:extLst>
              <a:ext uri="{FF2B5EF4-FFF2-40B4-BE49-F238E27FC236}">
                <a16:creationId xmlns:a16="http://schemas.microsoft.com/office/drawing/2014/main" id="{41265E80-96B8-A9A5-49D2-F6E90033C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59BE2-28DA-48F8-DCB4-D2B269203322}"/>
              </a:ext>
            </a:extLst>
          </p:cNvPr>
          <p:cNvSpPr>
            <a:spLocks noGrp="1"/>
          </p:cNvSpPr>
          <p:nvPr>
            <p:ph type="sldNum" sz="quarter" idx="12"/>
          </p:nvPr>
        </p:nvSpPr>
        <p:spPr/>
        <p:txBody>
          <a:bodyPr/>
          <a:lstStyle/>
          <a:p>
            <a:fld id="{8EC6E292-1792-4FF9-A570-3010EFCF2088}" type="slidenum">
              <a:rPr lang="en-US" smtClean="0"/>
              <a:t>‹#›</a:t>
            </a:fld>
            <a:endParaRPr lang="en-US"/>
          </a:p>
        </p:txBody>
      </p:sp>
    </p:spTree>
    <p:extLst>
      <p:ext uri="{BB962C8B-B14F-4D97-AF65-F5344CB8AC3E}">
        <p14:creationId xmlns:p14="http://schemas.microsoft.com/office/powerpoint/2010/main" val="40867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2AC7-4146-A299-027C-99619D1ACE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ED2D12-BFF7-EA49-C9C4-180B04199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2EBD68-0508-5062-583B-0A5C9FD89F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0A9B5A-9D6B-37FE-1459-9C6480C602C8}"/>
              </a:ext>
            </a:extLst>
          </p:cNvPr>
          <p:cNvSpPr>
            <a:spLocks noGrp="1"/>
          </p:cNvSpPr>
          <p:nvPr>
            <p:ph type="dt" sz="half" idx="10"/>
          </p:nvPr>
        </p:nvSpPr>
        <p:spPr/>
        <p:txBody>
          <a:bodyPr/>
          <a:lstStyle/>
          <a:p>
            <a:fld id="{62A89E23-1D2A-4BB8-B4AA-680D1228B737}" type="datetimeFigureOut">
              <a:rPr lang="en-US" smtClean="0"/>
              <a:t>3/8/2025</a:t>
            </a:fld>
            <a:endParaRPr lang="en-US"/>
          </a:p>
        </p:txBody>
      </p:sp>
      <p:sp>
        <p:nvSpPr>
          <p:cNvPr id="6" name="Footer Placeholder 5">
            <a:extLst>
              <a:ext uri="{FF2B5EF4-FFF2-40B4-BE49-F238E27FC236}">
                <a16:creationId xmlns:a16="http://schemas.microsoft.com/office/drawing/2014/main" id="{720A9536-EDE2-261A-C3F1-CFB9423EA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A43021-5B50-A3E1-5E2B-B8E961D52850}"/>
              </a:ext>
            </a:extLst>
          </p:cNvPr>
          <p:cNvSpPr>
            <a:spLocks noGrp="1"/>
          </p:cNvSpPr>
          <p:nvPr>
            <p:ph type="sldNum" sz="quarter" idx="12"/>
          </p:nvPr>
        </p:nvSpPr>
        <p:spPr/>
        <p:txBody>
          <a:bodyPr/>
          <a:lstStyle/>
          <a:p>
            <a:fld id="{8EC6E292-1792-4FF9-A570-3010EFCF2088}" type="slidenum">
              <a:rPr lang="en-US" smtClean="0"/>
              <a:t>‹#›</a:t>
            </a:fld>
            <a:endParaRPr lang="en-US"/>
          </a:p>
        </p:txBody>
      </p:sp>
    </p:spTree>
    <p:extLst>
      <p:ext uri="{BB962C8B-B14F-4D97-AF65-F5344CB8AC3E}">
        <p14:creationId xmlns:p14="http://schemas.microsoft.com/office/powerpoint/2010/main" val="1621754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B273F-EC20-9465-EB45-695D9F1507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8D3B6C-084F-E9DF-3C95-9830941830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F59214-9512-077D-CD5B-86B36CA9FC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D816FB-7DBF-D51D-6AA3-0F62ECB0A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76F264-C12B-3A7B-F751-E63E5556FD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9686C9-80B8-4A00-5F09-03EEDCB54051}"/>
              </a:ext>
            </a:extLst>
          </p:cNvPr>
          <p:cNvSpPr>
            <a:spLocks noGrp="1"/>
          </p:cNvSpPr>
          <p:nvPr>
            <p:ph type="dt" sz="half" idx="10"/>
          </p:nvPr>
        </p:nvSpPr>
        <p:spPr/>
        <p:txBody>
          <a:bodyPr/>
          <a:lstStyle/>
          <a:p>
            <a:fld id="{62A89E23-1D2A-4BB8-B4AA-680D1228B737}" type="datetimeFigureOut">
              <a:rPr lang="en-US" smtClean="0"/>
              <a:t>3/8/2025</a:t>
            </a:fld>
            <a:endParaRPr lang="en-US"/>
          </a:p>
        </p:txBody>
      </p:sp>
      <p:sp>
        <p:nvSpPr>
          <p:cNvPr id="8" name="Footer Placeholder 7">
            <a:extLst>
              <a:ext uri="{FF2B5EF4-FFF2-40B4-BE49-F238E27FC236}">
                <a16:creationId xmlns:a16="http://schemas.microsoft.com/office/drawing/2014/main" id="{6DAF735F-CF76-C2FB-1782-96880DAF0F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D38C7D-C503-32DC-222B-8D00528D916B}"/>
              </a:ext>
            </a:extLst>
          </p:cNvPr>
          <p:cNvSpPr>
            <a:spLocks noGrp="1"/>
          </p:cNvSpPr>
          <p:nvPr>
            <p:ph type="sldNum" sz="quarter" idx="12"/>
          </p:nvPr>
        </p:nvSpPr>
        <p:spPr/>
        <p:txBody>
          <a:bodyPr/>
          <a:lstStyle/>
          <a:p>
            <a:fld id="{8EC6E292-1792-4FF9-A570-3010EFCF2088}" type="slidenum">
              <a:rPr lang="en-US" smtClean="0"/>
              <a:t>‹#›</a:t>
            </a:fld>
            <a:endParaRPr lang="en-US"/>
          </a:p>
        </p:txBody>
      </p:sp>
    </p:spTree>
    <p:extLst>
      <p:ext uri="{BB962C8B-B14F-4D97-AF65-F5344CB8AC3E}">
        <p14:creationId xmlns:p14="http://schemas.microsoft.com/office/powerpoint/2010/main" val="107812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A8EF-C360-440A-6E1D-B114A17A31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6F2169-ED8E-EBF9-41CA-00BF9EE8D332}"/>
              </a:ext>
            </a:extLst>
          </p:cNvPr>
          <p:cNvSpPr>
            <a:spLocks noGrp="1"/>
          </p:cNvSpPr>
          <p:nvPr>
            <p:ph type="dt" sz="half" idx="10"/>
          </p:nvPr>
        </p:nvSpPr>
        <p:spPr/>
        <p:txBody>
          <a:bodyPr/>
          <a:lstStyle/>
          <a:p>
            <a:fld id="{62A89E23-1D2A-4BB8-B4AA-680D1228B737}" type="datetimeFigureOut">
              <a:rPr lang="en-US" smtClean="0"/>
              <a:t>3/8/2025</a:t>
            </a:fld>
            <a:endParaRPr lang="en-US"/>
          </a:p>
        </p:txBody>
      </p:sp>
      <p:sp>
        <p:nvSpPr>
          <p:cNvPr id="4" name="Footer Placeholder 3">
            <a:extLst>
              <a:ext uri="{FF2B5EF4-FFF2-40B4-BE49-F238E27FC236}">
                <a16:creationId xmlns:a16="http://schemas.microsoft.com/office/drawing/2014/main" id="{3BD195A9-6DE8-1793-6E7F-15D3A43DF1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49376-9715-10C7-0547-C37D7C073138}"/>
              </a:ext>
            </a:extLst>
          </p:cNvPr>
          <p:cNvSpPr>
            <a:spLocks noGrp="1"/>
          </p:cNvSpPr>
          <p:nvPr>
            <p:ph type="sldNum" sz="quarter" idx="12"/>
          </p:nvPr>
        </p:nvSpPr>
        <p:spPr/>
        <p:txBody>
          <a:bodyPr/>
          <a:lstStyle/>
          <a:p>
            <a:fld id="{8EC6E292-1792-4FF9-A570-3010EFCF2088}" type="slidenum">
              <a:rPr lang="en-US" smtClean="0"/>
              <a:t>‹#›</a:t>
            </a:fld>
            <a:endParaRPr lang="en-US"/>
          </a:p>
        </p:txBody>
      </p:sp>
    </p:spTree>
    <p:extLst>
      <p:ext uri="{BB962C8B-B14F-4D97-AF65-F5344CB8AC3E}">
        <p14:creationId xmlns:p14="http://schemas.microsoft.com/office/powerpoint/2010/main" val="342376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9A0DC9-F5CA-2CA1-5135-440409ADCED2}"/>
              </a:ext>
            </a:extLst>
          </p:cNvPr>
          <p:cNvSpPr>
            <a:spLocks noGrp="1"/>
          </p:cNvSpPr>
          <p:nvPr>
            <p:ph type="dt" sz="half" idx="10"/>
          </p:nvPr>
        </p:nvSpPr>
        <p:spPr/>
        <p:txBody>
          <a:bodyPr/>
          <a:lstStyle/>
          <a:p>
            <a:fld id="{62A89E23-1D2A-4BB8-B4AA-680D1228B737}" type="datetimeFigureOut">
              <a:rPr lang="en-US" smtClean="0"/>
              <a:t>3/8/2025</a:t>
            </a:fld>
            <a:endParaRPr lang="en-US"/>
          </a:p>
        </p:txBody>
      </p:sp>
      <p:sp>
        <p:nvSpPr>
          <p:cNvPr id="3" name="Footer Placeholder 2">
            <a:extLst>
              <a:ext uri="{FF2B5EF4-FFF2-40B4-BE49-F238E27FC236}">
                <a16:creationId xmlns:a16="http://schemas.microsoft.com/office/drawing/2014/main" id="{B0B4EA34-D920-E03D-5304-9C398F0420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9AD3FA-1556-14D5-67CC-C426BC0C27A9}"/>
              </a:ext>
            </a:extLst>
          </p:cNvPr>
          <p:cNvSpPr>
            <a:spLocks noGrp="1"/>
          </p:cNvSpPr>
          <p:nvPr>
            <p:ph type="sldNum" sz="quarter" idx="12"/>
          </p:nvPr>
        </p:nvSpPr>
        <p:spPr/>
        <p:txBody>
          <a:bodyPr/>
          <a:lstStyle/>
          <a:p>
            <a:fld id="{8EC6E292-1792-4FF9-A570-3010EFCF2088}" type="slidenum">
              <a:rPr lang="en-US" smtClean="0"/>
              <a:t>‹#›</a:t>
            </a:fld>
            <a:endParaRPr lang="en-US"/>
          </a:p>
        </p:txBody>
      </p:sp>
    </p:spTree>
    <p:extLst>
      <p:ext uri="{BB962C8B-B14F-4D97-AF65-F5344CB8AC3E}">
        <p14:creationId xmlns:p14="http://schemas.microsoft.com/office/powerpoint/2010/main" val="2842121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9F4C-338B-7C15-1A4E-90448AEB58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178692-3E30-DDA0-2F32-B0F8551EE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C48A5D-62C5-F910-DDFD-51E9DD27A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95A14A-86C3-CEB7-8975-C0A42B040649}"/>
              </a:ext>
            </a:extLst>
          </p:cNvPr>
          <p:cNvSpPr>
            <a:spLocks noGrp="1"/>
          </p:cNvSpPr>
          <p:nvPr>
            <p:ph type="dt" sz="half" idx="10"/>
          </p:nvPr>
        </p:nvSpPr>
        <p:spPr/>
        <p:txBody>
          <a:bodyPr/>
          <a:lstStyle/>
          <a:p>
            <a:fld id="{62A89E23-1D2A-4BB8-B4AA-680D1228B737}" type="datetimeFigureOut">
              <a:rPr lang="en-US" smtClean="0"/>
              <a:t>3/8/2025</a:t>
            </a:fld>
            <a:endParaRPr lang="en-US"/>
          </a:p>
        </p:txBody>
      </p:sp>
      <p:sp>
        <p:nvSpPr>
          <p:cNvPr id="6" name="Footer Placeholder 5">
            <a:extLst>
              <a:ext uri="{FF2B5EF4-FFF2-40B4-BE49-F238E27FC236}">
                <a16:creationId xmlns:a16="http://schemas.microsoft.com/office/drawing/2014/main" id="{D349E89F-7354-8DF4-C952-4A8A80C1C5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FF626A-B934-0E16-36C8-801A7B0806C7}"/>
              </a:ext>
            </a:extLst>
          </p:cNvPr>
          <p:cNvSpPr>
            <a:spLocks noGrp="1"/>
          </p:cNvSpPr>
          <p:nvPr>
            <p:ph type="sldNum" sz="quarter" idx="12"/>
          </p:nvPr>
        </p:nvSpPr>
        <p:spPr/>
        <p:txBody>
          <a:bodyPr/>
          <a:lstStyle/>
          <a:p>
            <a:fld id="{8EC6E292-1792-4FF9-A570-3010EFCF2088}" type="slidenum">
              <a:rPr lang="en-US" smtClean="0"/>
              <a:t>‹#›</a:t>
            </a:fld>
            <a:endParaRPr lang="en-US"/>
          </a:p>
        </p:txBody>
      </p:sp>
    </p:spTree>
    <p:extLst>
      <p:ext uri="{BB962C8B-B14F-4D97-AF65-F5344CB8AC3E}">
        <p14:creationId xmlns:p14="http://schemas.microsoft.com/office/powerpoint/2010/main" val="3638316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985C-C7B4-8C91-6E79-50BA90910C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3E2C9D-8883-6AF1-A9D3-C0E53E0512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A5607B-ED2A-8E13-A951-447892E2C3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CC3BA1-E3F2-4488-5F1B-88F06FA1E647}"/>
              </a:ext>
            </a:extLst>
          </p:cNvPr>
          <p:cNvSpPr>
            <a:spLocks noGrp="1"/>
          </p:cNvSpPr>
          <p:nvPr>
            <p:ph type="dt" sz="half" idx="10"/>
          </p:nvPr>
        </p:nvSpPr>
        <p:spPr/>
        <p:txBody>
          <a:bodyPr/>
          <a:lstStyle/>
          <a:p>
            <a:fld id="{62A89E23-1D2A-4BB8-B4AA-680D1228B737}" type="datetimeFigureOut">
              <a:rPr lang="en-US" smtClean="0"/>
              <a:t>3/8/2025</a:t>
            </a:fld>
            <a:endParaRPr lang="en-US"/>
          </a:p>
        </p:txBody>
      </p:sp>
      <p:sp>
        <p:nvSpPr>
          <p:cNvPr id="6" name="Footer Placeholder 5">
            <a:extLst>
              <a:ext uri="{FF2B5EF4-FFF2-40B4-BE49-F238E27FC236}">
                <a16:creationId xmlns:a16="http://schemas.microsoft.com/office/drawing/2014/main" id="{E3E40116-1AA6-7290-AA6C-3188D1ED2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011985-A3E1-8FD2-E200-1848C5C1D406}"/>
              </a:ext>
            </a:extLst>
          </p:cNvPr>
          <p:cNvSpPr>
            <a:spLocks noGrp="1"/>
          </p:cNvSpPr>
          <p:nvPr>
            <p:ph type="sldNum" sz="quarter" idx="12"/>
          </p:nvPr>
        </p:nvSpPr>
        <p:spPr/>
        <p:txBody>
          <a:bodyPr/>
          <a:lstStyle/>
          <a:p>
            <a:fld id="{8EC6E292-1792-4FF9-A570-3010EFCF2088}" type="slidenum">
              <a:rPr lang="en-US" smtClean="0"/>
              <a:t>‹#›</a:t>
            </a:fld>
            <a:endParaRPr lang="en-US"/>
          </a:p>
        </p:txBody>
      </p:sp>
    </p:spTree>
    <p:extLst>
      <p:ext uri="{BB962C8B-B14F-4D97-AF65-F5344CB8AC3E}">
        <p14:creationId xmlns:p14="http://schemas.microsoft.com/office/powerpoint/2010/main" val="116581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70778B-40DB-C4B7-3A84-857235DDC6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3EEF45-E7ED-E1EA-631F-EFB6B1EF0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3F84D-7879-2C40-4353-D135212075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89E23-1D2A-4BB8-B4AA-680D1228B737}" type="datetimeFigureOut">
              <a:rPr lang="en-US" smtClean="0"/>
              <a:t>3/8/2025</a:t>
            </a:fld>
            <a:endParaRPr lang="en-US"/>
          </a:p>
        </p:txBody>
      </p:sp>
      <p:sp>
        <p:nvSpPr>
          <p:cNvPr id="5" name="Footer Placeholder 4">
            <a:extLst>
              <a:ext uri="{FF2B5EF4-FFF2-40B4-BE49-F238E27FC236}">
                <a16:creationId xmlns:a16="http://schemas.microsoft.com/office/drawing/2014/main" id="{D4810FA2-75CC-A0F5-AD65-3C2FE7C6E9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C72A48-7752-0126-ED72-E54610CCE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6E292-1792-4FF9-A570-3010EFCF2088}" type="slidenum">
              <a:rPr lang="en-US" smtClean="0"/>
              <a:t>‹#›</a:t>
            </a:fld>
            <a:endParaRPr lang="en-US"/>
          </a:p>
        </p:txBody>
      </p:sp>
    </p:spTree>
    <p:extLst>
      <p:ext uri="{BB962C8B-B14F-4D97-AF65-F5344CB8AC3E}">
        <p14:creationId xmlns:p14="http://schemas.microsoft.com/office/powerpoint/2010/main" val="1290623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app.py"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sai.html" TargetMode="External"/><Relationship Id="rId5" Type="http://schemas.openxmlformats.org/officeDocument/2006/relationships/hyperlink" Target="https://sagemaker-eu-north-1-148761663735.s3.eu-north-1.amazonaws.com/sai.html" TargetMode="External"/><Relationship Id="rId4" Type="http://schemas.openxmlformats.org/officeDocument/2006/relationships/hyperlink" Target="https://sagemaker-eu-north-1-148761663735.s3.eu-north-1.amazonaws.com/app.py"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E999-F9A4-30F9-68F8-73F98B97B1F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3744631-BD91-747A-AF63-D20E46D75B23}"/>
              </a:ext>
            </a:extLst>
          </p:cNvPr>
          <p:cNvSpPr>
            <a:spLocks noGrp="1"/>
          </p:cNvSpPr>
          <p:nvPr>
            <p:ph type="subTitle" idx="1"/>
          </p:nvPr>
        </p:nvSpPr>
        <p:spPr/>
        <p:txBody>
          <a:bodyPr/>
          <a:lstStyle/>
          <a:p>
            <a:endParaRPr lang="en-US"/>
          </a:p>
        </p:txBody>
      </p:sp>
      <p:pic>
        <p:nvPicPr>
          <p:cNvPr id="4" name="Google Shape;98;p1">
            <a:extLst>
              <a:ext uri="{FF2B5EF4-FFF2-40B4-BE49-F238E27FC236}">
                <a16:creationId xmlns:a16="http://schemas.microsoft.com/office/drawing/2014/main" id="{834B0A53-0C8B-B09F-8879-D60B6BB49A9F}"/>
              </a:ext>
            </a:extLst>
          </p:cNvPr>
          <p:cNvPicPr preferRelativeResize="0"/>
          <p:nvPr/>
        </p:nvPicPr>
        <p:blipFill rotWithShape="1">
          <a:blip r:embed="rId2">
            <a:alphaModFix/>
          </a:blip>
          <a:srcRect/>
          <a:stretch/>
        </p:blipFill>
        <p:spPr>
          <a:xfrm>
            <a:off x="-28900" y="-29561"/>
            <a:ext cx="12249799" cy="6887561"/>
          </a:xfrm>
          <a:prstGeom prst="rect">
            <a:avLst/>
          </a:prstGeom>
          <a:noFill/>
          <a:ln>
            <a:noFill/>
          </a:ln>
        </p:spPr>
      </p:pic>
      <p:sp>
        <p:nvSpPr>
          <p:cNvPr id="6" name="TextBox 5">
            <a:extLst>
              <a:ext uri="{FF2B5EF4-FFF2-40B4-BE49-F238E27FC236}">
                <a16:creationId xmlns:a16="http://schemas.microsoft.com/office/drawing/2014/main" id="{C920CBB5-0974-8343-6FE4-1CC2A8FBD96F}"/>
              </a:ext>
            </a:extLst>
          </p:cNvPr>
          <p:cNvSpPr txBox="1"/>
          <p:nvPr/>
        </p:nvSpPr>
        <p:spPr>
          <a:xfrm>
            <a:off x="3055433" y="3817012"/>
            <a:ext cx="6244684" cy="1015663"/>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Job Guard: Detecting Job Scams Using Flask &amp; AWS </a:t>
            </a:r>
            <a:r>
              <a:rPr lang="en-US" sz="3000" b="1" dirty="0" err="1">
                <a:latin typeface="Times New Roman" panose="02020603050405020304" pitchFamily="18" charset="0"/>
                <a:cs typeface="Times New Roman" panose="02020603050405020304" pitchFamily="18" charset="0"/>
              </a:rPr>
              <a:t>SageMaker</a:t>
            </a:r>
            <a:endParaRPr lang="en-US" sz="3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ED16D1F-6E40-1469-1601-567E5CB74A3A}"/>
              </a:ext>
            </a:extLst>
          </p:cNvPr>
          <p:cNvSpPr txBox="1"/>
          <p:nvPr/>
        </p:nvSpPr>
        <p:spPr>
          <a:xfrm>
            <a:off x="5517066" y="6119208"/>
            <a:ext cx="6239106"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Presented by: </a:t>
            </a:r>
            <a:r>
              <a:rPr lang="en-US" sz="2800" dirty="0">
                <a:latin typeface="Times New Roman" panose="02020603050405020304" pitchFamily="18" charset="0"/>
                <a:cs typeface="Times New Roman" panose="02020603050405020304" pitchFamily="18" charset="0"/>
              </a:rPr>
              <a:t>Kandukuri Jaswanth</a:t>
            </a:r>
          </a:p>
        </p:txBody>
      </p:sp>
    </p:spTree>
    <p:extLst>
      <p:ext uri="{BB962C8B-B14F-4D97-AF65-F5344CB8AC3E}">
        <p14:creationId xmlns:p14="http://schemas.microsoft.com/office/powerpoint/2010/main" val="8080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FE2E-933C-B602-30F4-D6A6D2CE4CAB}"/>
              </a:ext>
            </a:extLst>
          </p:cNvPr>
          <p:cNvSpPr>
            <a:spLocks noGrp="1"/>
          </p:cNvSpPr>
          <p:nvPr>
            <p:ph type="title"/>
          </p:nvPr>
        </p:nvSpPr>
        <p:spPr/>
        <p:txBody>
          <a:bodyPr>
            <a:noAutofit/>
          </a:bodyPr>
          <a:lstStyle/>
          <a:p>
            <a:r>
              <a:rPr lang="en-US" sz="5000" b="1" dirty="0">
                <a:solidFill>
                  <a:srgbClr val="FF0000"/>
                </a:solidFill>
                <a:latin typeface="Times New Roman" panose="02020603050405020304" pitchFamily="18" charset="0"/>
                <a:cs typeface="Times New Roman" panose="02020603050405020304" pitchFamily="18" charset="0"/>
              </a:rPr>
              <a:t>Setting Up IAM Role &amp; VPC</a:t>
            </a:r>
            <a:br>
              <a:rPr lang="en-US" sz="5000" b="1" dirty="0">
                <a:solidFill>
                  <a:srgbClr val="FF0000"/>
                </a:solidFill>
                <a:latin typeface="Times New Roman" panose="02020603050405020304" pitchFamily="18" charset="0"/>
                <a:cs typeface="Times New Roman" panose="02020603050405020304" pitchFamily="18" charset="0"/>
              </a:rPr>
            </a:br>
            <a:endParaRPr lang="en-US" sz="5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E679629-4BBE-4904-DB88-4EBB2038E07E}"/>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  Step 1: Creating IAM Role</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Created an </a:t>
            </a:r>
            <a:r>
              <a:rPr lang="en-US" b="1" dirty="0">
                <a:latin typeface="Times New Roman" panose="02020603050405020304" pitchFamily="18" charset="0"/>
                <a:cs typeface="Times New Roman" panose="02020603050405020304" pitchFamily="18" charset="0"/>
              </a:rPr>
              <a:t>IAM role</a:t>
            </a:r>
            <a:r>
              <a:rPr lang="en-US" dirty="0">
                <a:latin typeface="Times New Roman" panose="02020603050405020304" pitchFamily="18" charset="0"/>
                <a:cs typeface="Times New Roman" panose="02020603050405020304" pitchFamily="18" charset="0"/>
              </a:rPr>
              <a:t> with necessary permissions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Assigned permissions for </a:t>
            </a:r>
            <a:r>
              <a:rPr lang="en-US" b="1" dirty="0" err="1">
                <a:latin typeface="Times New Roman" panose="02020603050405020304" pitchFamily="18" charset="0"/>
                <a:cs typeface="Times New Roman" panose="02020603050405020304" pitchFamily="18" charset="0"/>
              </a:rPr>
              <a:t>SageMaker</a:t>
            </a:r>
            <a:r>
              <a:rPr lang="en-US" b="1" dirty="0">
                <a:latin typeface="Times New Roman" panose="02020603050405020304" pitchFamily="18" charset="0"/>
                <a:cs typeface="Times New Roman" panose="02020603050405020304" pitchFamily="18" charset="0"/>
              </a:rPr>
              <a:t>, S3, and EC2</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2: Configuring VPC</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Ensured </a:t>
            </a:r>
            <a:r>
              <a:rPr lang="en-US" dirty="0" err="1">
                <a:latin typeface="Times New Roman" panose="02020603050405020304" pitchFamily="18" charset="0"/>
                <a:cs typeface="Times New Roman" panose="02020603050405020304" pitchFamily="18" charset="0"/>
              </a:rPr>
              <a:t>SageMaker</a:t>
            </a:r>
            <a:r>
              <a:rPr lang="en-US" dirty="0">
                <a:latin typeface="Times New Roman" panose="02020603050405020304" pitchFamily="18" charset="0"/>
                <a:cs typeface="Times New Roman" panose="02020603050405020304" pitchFamily="18" charset="0"/>
              </a:rPr>
              <a:t> runs in a </a:t>
            </a:r>
            <a:r>
              <a:rPr lang="en-US" b="1" dirty="0">
                <a:latin typeface="Times New Roman" panose="02020603050405020304" pitchFamily="18" charset="0"/>
                <a:cs typeface="Times New Roman" panose="02020603050405020304" pitchFamily="18" charset="0"/>
              </a:rPr>
              <a:t>secure network</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Allowed </a:t>
            </a:r>
            <a:r>
              <a:rPr lang="en-US" b="1" dirty="0">
                <a:latin typeface="Times New Roman" panose="02020603050405020304" pitchFamily="18" charset="0"/>
                <a:cs typeface="Times New Roman" panose="02020603050405020304" pitchFamily="18" charset="0"/>
              </a:rPr>
              <a:t>internet access</a:t>
            </a:r>
            <a:r>
              <a:rPr lang="en-US" dirty="0">
                <a:latin typeface="Times New Roman" panose="02020603050405020304" pitchFamily="18" charset="0"/>
                <a:cs typeface="Times New Roman" panose="02020603050405020304" pitchFamily="18" charset="0"/>
              </a:rPr>
              <a:t> for inference requests</a:t>
            </a: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053ADA3-59D9-2872-E06D-38D194246D7D}"/>
              </a:ext>
            </a:extLst>
          </p:cNvPr>
          <p:cNvPicPr>
            <a:picLocks noChangeAspect="1"/>
          </p:cNvPicPr>
          <p:nvPr/>
        </p:nvPicPr>
        <p:blipFill>
          <a:blip r:embed="rId2"/>
          <a:stretch>
            <a:fillRect/>
          </a:stretch>
        </p:blipFill>
        <p:spPr>
          <a:xfrm>
            <a:off x="9177389" y="6233532"/>
            <a:ext cx="3014612" cy="613317"/>
          </a:xfrm>
          <a:prstGeom prst="rect">
            <a:avLst/>
          </a:prstGeom>
        </p:spPr>
      </p:pic>
    </p:spTree>
    <p:extLst>
      <p:ext uri="{BB962C8B-B14F-4D97-AF65-F5344CB8AC3E}">
        <p14:creationId xmlns:p14="http://schemas.microsoft.com/office/powerpoint/2010/main" val="1877703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26F3-33E0-1FB2-8CB6-FC25255B2638}"/>
              </a:ext>
            </a:extLst>
          </p:cNvPr>
          <p:cNvSpPr>
            <a:spLocks noGrp="1"/>
          </p:cNvSpPr>
          <p:nvPr>
            <p:ph type="title"/>
          </p:nvPr>
        </p:nvSpPr>
        <p:spPr/>
        <p:txBody>
          <a:bodyPr>
            <a:normAutofit/>
          </a:bodyPr>
          <a:lstStyle/>
          <a:p>
            <a:r>
              <a:rPr lang="en-US" sz="5000" b="1" dirty="0">
                <a:solidFill>
                  <a:srgbClr val="FF0000"/>
                </a:solidFill>
                <a:latin typeface="Times New Roman" panose="02020603050405020304" pitchFamily="18" charset="0"/>
                <a:cs typeface="Times New Roman" panose="02020603050405020304" pitchFamily="18" charset="0"/>
              </a:rPr>
              <a:t>Running the Flask App</a:t>
            </a:r>
          </a:p>
        </p:txBody>
      </p:sp>
      <p:pic>
        <p:nvPicPr>
          <p:cNvPr id="4" name="Picture 3">
            <a:extLst>
              <a:ext uri="{FF2B5EF4-FFF2-40B4-BE49-F238E27FC236}">
                <a16:creationId xmlns:a16="http://schemas.microsoft.com/office/drawing/2014/main" id="{11FF8C0A-8765-CBBD-B1C7-CE5279DD2031}"/>
              </a:ext>
            </a:extLst>
          </p:cNvPr>
          <p:cNvPicPr>
            <a:picLocks noChangeAspect="1"/>
          </p:cNvPicPr>
          <p:nvPr/>
        </p:nvPicPr>
        <p:blipFill>
          <a:blip r:embed="rId2"/>
          <a:stretch>
            <a:fillRect/>
          </a:stretch>
        </p:blipFill>
        <p:spPr>
          <a:xfrm>
            <a:off x="9177389" y="6233532"/>
            <a:ext cx="3014612" cy="613317"/>
          </a:xfrm>
          <a:prstGeom prst="rect">
            <a:avLst/>
          </a:prstGeom>
        </p:spPr>
      </p:pic>
      <p:sp>
        <p:nvSpPr>
          <p:cNvPr id="5" name="Rectangle 1">
            <a:extLst>
              <a:ext uri="{FF2B5EF4-FFF2-40B4-BE49-F238E27FC236}">
                <a16:creationId xmlns:a16="http://schemas.microsoft.com/office/drawing/2014/main" id="{AE960E8B-D819-A3D8-6568-7FC43AEFF902}"/>
              </a:ext>
            </a:extLst>
          </p:cNvPr>
          <p:cNvSpPr>
            <a:spLocks noGrp="1" noChangeArrowheads="1"/>
          </p:cNvSpPr>
          <p:nvPr>
            <p:ph idx="1"/>
          </p:nvPr>
        </p:nvSpPr>
        <p:spPr bwMode="auto">
          <a:xfrm>
            <a:off x="2098288" y="1907291"/>
            <a:ext cx="699396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Started the Flask app (app.py)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Sent job details from </a:t>
            </a:r>
            <a:r>
              <a:rPr kumimoji="0" lang="en-US" altLang="en-US" sz="2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sai.html</a:t>
            </a: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t>
            </a:r>
            <a:r>
              <a:rPr kumimoji="0" lang="en-US" altLang="en-US" sz="2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AWS </a:t>
            </a:r>
            <a:r>
              <a:rPr kumimoji="0" lang="en-US" altLang="en-US" sz="25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SageMaker</a:t>
            </a: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Received predictions and displayed results </a:t>
            </a:r>
          </a:p>
        </p:txBody>
      </p:sp>
      <p:sp>
        <p:nvSpPr>
          <p:cNvPr id="7" name="TextBox 6">
            <a:extLst>
              <a:ext uri="{FF2B5EF4-FFF2-40B4-BE49-F238E27FC236}">
                <a16:creationId xmlns:a16="http://schemas.microsoft.com/office/drawing/2014/main" id="{29477978-32E1-506F-4625-E54F0AF76C3C}"/>
              </a:ext>
            </a:extLst>
          </p:cNvPr>
          <p:cNvSpPr txBox="1"/>
          <p:nvPr/>
        </p:nvSpPr>
        <p:spPr>
          <a:xfrm>
            <a:off x="2244183" y="3648209"/>
            <a:ext cx="6094140" cy="3170099"/>
          </a:xfrm>
          <a:prstGeom prst="rect">
            <a:avLst/>
          </a:prstGeom>
          <a:noFill/>
        </p:spPr>
        <p:txBody>
          <a:bodyPr wrap="square">
            <a:spAutoFi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public URL for app.py and sai.html is:</a:t>
            </a:r>
          </a:p>
          <a:p>
            <a:pPr marL="0" indent="0">
              <a:buNone/>
            </a:pPr>
            <a:r>
              <a:rPr lang="en-US" sz="2000" dirty="0">
                <a:latin typeface="Times New Roman" panose="02020603050405020304" pitchFamily="18" charset="0"/>
                <a:cs typeface="Times New Roman" panose="02020603050405020304" pitchFamily="18" charset="0"/>
                <a:hlinkClick r:id="rId3" action="ppaction://hlinkfile"/>
              </a:rPr>
              <a:t>App.py: </a:t>
            </a:r>
          </a:p>
          <a:p>
            <a:pPr marL="0" indent="0">
              <a:buNone/>
            </a:pPr>
            <a:r>
              <a:rPr lang="en-US" sz="2000" dirty="0">
                <a:latin typeface="Times New Roman" panose="02020603050405020304" pitchFamily="18" charset="0"/>
                <a:cs typeface="Times New Roman" panose="02020603050405020304" pitchFamily="18" charset="0"/>
                <a:hlinkClick r:id="rId3" action="ppaction://hlinkfile"/>
              </a:rPr>
              <a:t>  </a:t>
            </a:r>
            <a:r>
              <a:rPr lang="en-US" sz="2000" dirty="0">
                <a:latin typeface="Times New Roman" panose="02020603050405020304" pitchFamily="18" charset="0"/>
                <a:cs typeface="Times New Roman" panose="02020603050405020304" pitchFamily="18" charset="0"/>
                <a:hlinkClick r:id="rId4"/>
              </a:rPr>
              <a:t>https://sagemaker-eu-north-1-148761663735.s3.eu-north-1.amazonaws.com/app.py</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Sai.html: </a:t>
            </a:r>
            <a:r>
              <a:rPr lang="en-US" sz="2000" dirty="0">
                <a:latin typeface="Times New Roman" panose="02020603050405020304" pitchFamily="18" charset="0"/>
                <a:cs typeface="Times New Roman" panose="02020603050405020304" pitchFamily="18" charset="0"/>
                <a:hlinkClick r:id="rId5"/>
              </a:rPr>
              <a:t>https://sagemaker-eu-north-1-148761663735.s3.eu-north-1.amazonaws.com/sai.html</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err="1">
                <a:latin typeface="Times New Roman" panose="02020603050405020304" pitchFamily="18" charset="0"/>
                <a:cs typeface="Times New Roman" panose="02020603050405020304" pitchFamily="18" charset="0"/>
              </a:rPr>
              <a:t>Github</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hlinkClick r:id="rId6" action="ppaction://hlinkfile"/>
              </a:rPr>
              <a:t>https://github.com/KandukuriJaswanth/Job-scam-Dectector</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002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01E4-A58B-0F1F-7F06-AB9C0D7CFFFF}"/>
              </a:ext>
            </a:extLst>
          </p:cNvPr>
          <p:cNvSpPr>
            <a:spLocks noGrp="1"/>
          </p:cNvSpPr>
          <p:nvPr>
            <p:ph type="title"/>
          </p:nvPr>
        </p:nvSpPr>
        <p:spPr/>
        <p:txBody>
          <a:bodyPr>
            <a:normAutofit/>
          </a:bodyPr>
          <a:lstStyle/>
          <a:p>
            <a:r>
              <a:rPr lang="en-US" sz="5000" b="1" dirty="0">
                <a:solidFill>
                  <a:srgbClr val="FF0000"/>
                </a:solidFill>
                <a:latin typeface="Times New Roman" panose="02020603050405020304" pitchFamily="18" charset="0"/>
                <a:cs typeface="Times New Roman" panose="02020603050405020304" pitchFamily="18" charset="0"/>
              </a:rPr>
              <a:t>Testing &amp; Validation</a:t>
            </a:r>
          </a:p>
        </p:txBody>
      </p:sp>
      <p:pic>
        <p:nvPicPr>
          <p:cNvPr id="4" name="Picture 3">
            <a:extLst>
              <a:ext uri="{FF2B5EF4-FFF2-40B4-BE49-F238E27FC236}">
                <a16:creationId xmlns:a16="http://schemas.microsoft.com/office/drawing/2014/main" id="{DEFDF371-8E74-EC65-9344-85E08F80DCE8}"/>
              </a:ext>
            </a:extLst>
          </p:cNvPr>
          <p:cNvPicPr>
            <a:picLocks noChangeAspect="1"/>
          </p:cNvPicPr>
          <p:nvPr/>
        </p:nvPicPr>
        <p:blipFill>
          <a:blip r:embed="rId5"/>
          <a:stretch>
            <a:fillRect/>
          </a:stretch>
        </p:blipFill>
        <p:spPr>
          <a:xfrm>
            <a:off x="9177388" y="6244683"/>
            <a:ext cx="3014612" cy="613317"/>
          </a:xfrm>
          <a:prstGeom prst="rect">
            <a:avLst/>
          </a:prstGeom>
        </p:spPr>
      </p:pic>
      <p:sp>
        <p:nvSpPr>
          <p:cNvPr id="5" name="Rectangle 1">
            <a:extLst>
              <a:ext uri="{FF2B5EF4-FFF2-40B4-BE49-F238E27FC236}">
                <a16:creationId xmlns:a16="http://schemas.microsoft.com/office/drawing/2014/main" id="{6C93D839-BD80-AD78-DD55-57F09B4A516F}"/>
              </a:ext>
            </a:extLst>
          </p:cNvPr>
          <p:cNvSpPr>
            <a:spLocks noGrp="1" noChangeArrowheads="1"/>
          </p:cNvSpPr>
          <p:nvPr>
            <p:ph idx="1"/>
          </p:nvPr>
        </p:nvSpPr>
        <p:spPr bwMode="auto">
          <a:xfrm>
            <a:off x="1551878" y="1871631"/>
            <a:ext cx="52021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Tested with real job postings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Verified that fake job detection works accurately </a:t>
            </a:r>
          </a:p>
        </p:txBody>
      </p:sp>
      <p:pic>
        <p:nvPicPr>
          <p:cNvPr id="6" name="20250308-1708-48.8491792">
            <a:hlinkClick r:id="" action="ppaction://media"/>
            <a:extLst>
              <a:ext uri="{FF2B5EF4-FFF2-40B4-BE49-F238E27FC236}">
                <a16:creationId xmlns:a16="http://schemas.microsoft.com/office/drawing/2014/main" id="{A4E2213F-18CB-C793-4ABA-C9BCF67A91C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57772" y="2688886"/>
            <a:ext cx="6719616" cy="3555797"/>
          </a:xfrm>
          <a:prstGeom prst="rect">
            <a:avLst/>
          </a:prstGeom>
        </p:spPr>
      </p:pic>
    </p:spTree>
    <p:extLst>
      <p:ext uri="{BB962C8B-B14F-4D97-AF65-F5344CB8AC3E}">
        <p14:creationId xmlns:p14="http://schemas.microsoft.com/office/powerpoint/2010/main" val="405530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2EF5-D592-F573-86E1-D447978C4003}"/>
              </a:ext>
            </a:extLst>
          </p:cNvPr>
          <p:cNvSpPr>
            <a:spLocks noGrp="1"/>
          </p:cNvSpPr>
          <p:nvPr>
            <p:ph type="title"/>
          </p:nvPr>
        </p:nvSpPr>
        <p:spPr/>
        <p:txBody>
          <a:bodyPr>
            <a:normAutofit/>
          </a:bodyPr>
          <a:lstStyle/>
          <a:p>
            <a:r>
              <a:rPr lang="en-US" sz="5000" b="1" dirty="0">
                <a:solidFill>
                  <a:srgbClr val="FF0000"/>
                </a:solidFill>
                <a:latin typeface="Times New Roman" panose="02020603050405020304" pitchFamily="18" charset="0"/>
                <a:cs typeface="Times New Roman" panose="02020603050405020304" pitchFamily="18" charset="0"/>
              </a:rPr>
              <a:t>Challenges Faced</a:t>
            </a:r>
          </a:p>
        </p:txBody>
      </p:sp>
      <p:sp>
        <p:nvSpPr>
          <p:cNvPr id="3" name="Content Placeholder 2">
            <a:extLst>
              <a:ext uri="{FF2B5EF4-FFF2-40B4-BE49-F238E27FC236}">
                <a16:creationId xmlns:a16="http://schemas.microsoft.com/office/drawing/2014/main" id="{637963CA-6EFD-426D-F590-B7A921E9D5DA}"/>
              </a:ext>
            </a:extLst>
          </p:cNvPr>
          <p:cNvSpPr>
            <a:spLocks noGrp="1"/>
          </p:cNvSpPr>
          <p:nvPr>
            <p:ph idx="1"/>
          </p:nvPr>
        </p:nvSpPr>
        <p:spPr>
          <a:xfrm>
            <a:off x="2062975" y="2330604"/>
            <a:ext cx="8644054" cy="3233041"/>
          </a:xfrm>
        </p:spPr>
        <p:txBody>
          <a:bodyPr>
            <a:normAutofit/>
          </a:bodyPr>
          <a:lstStyle/>
          <a:p>
            <a:pPr>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Handling large dataset in AWS</a:t>
            </a:r>
          </a:p>
          <a:p>
            <a:pPr>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Configuring IAM permissions correctly</a:t>
            </a:r>
          </a:p>
          <a:p>
            <a:pPr>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Setting up </a:t>
            </a:r>
            <a:r>
              <a:rPr lang="en-US" sz="3500" dirty="0" err="1">
                <a:latin typeface="Times New Roman" panose="02020603050405020304" pitchFamily="18" charset="0"/>
                <a:cs typeface="Times New Roman" panose="02020603050405020304" pitchFamily="18" charset="0"/>
              </a:rPr>
              <a:t>SageMaker</a:t>
            </a:r>
            <a:r>
              <a:rPr lang="en-US" sz="3500" dirty="0">
                <a:latin typeface="Times New Roman" panose="02020603050405020304" pitchFamily="18" charset="0"/>
                <a:cs typeface="Times New Roman" panose="02020603050405020304" pitchFamily="18" charset="0"/>
              </a:rPr>
              <a:t> inference properly</a:t>
            </a:r>
          </a:p>
          <a:p>
            <a:endParaRPr lang="en-US" sz="35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A367778-2D4D-F1C9-A780-D81D0E1D000A}"/>
              </a:ext>
            </a:extLst>
          </p:cNvPr>
          <p:cNvPicPr>
            <a:picLocks noChangeAspect="1"/>
          </p:cNvPicPr>
          <p:nvPr/>
        </p:nvPicPr>
        <p:blipFill>
          <a:blip r:embed="rId2"/>
          <a:stretch>
            <a:fillRect/>
          </a:stretch>
        </p:blipFill>
        <p:spPr>
          <a:xfrm>
            <a:off x="9177388" y="6244683"/>
            <a:ext cx="3014612" cy="613317"/>
          </a:xfrm>
          <a:prstGeom prst="rect">
            <a:avLst/>
          </a:prstGeom>
        </p:spPr>
      </p:pic>
    </p:spTree>
    <p:extLst>
      <p:ext uri="{BB962C8B-B14F-4D97-AF65-F5344CB8AC3E}">
        <p14:creationId xmlns:p14="http://schemas.microsoft.com/office/powerpoint/2010/main" val="732048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F4B3-7501-88DB-A481-AFB560EB9866}"/>
              </a:ext>
            </a:extLst>
          </p:cNvPr>
          <p:cNvSpPr>
            <a:spLocks noGrp="1"/>
          </p:cNvSpPr>
          <p:nvPr>
            <p:ph type="title"/>
          </p:nvPr>
        </p:nvSpPr>
        <p:spPr/>
        <p:txBody>
          <a:bodyPr>
            <a:normAutofit/>
          </a:bodyPr>
          <a:lstStyle/>
          <a:p>
            <a:r>
              <a:rPr lang="en-US" sz="5000" b="1" dirty="0">
                <a:solidFill>
                  <a:srgbClr val="FF0000"/>
                </a:solidFill>
                <a:latin typeface="Times New Roman" panose="02020603050405020304" pitchFamily="18" charset="0"/>
                <a:cs typeface="Times New Roman" panose="02020603050405020304" pitchFamily="18" charset="0"/>
              </a:rPr>
              <a:t>Conclusion</a:t>
            </a:r>
          </a:p>
        </p:txBody>
      </p:sp>
      <p:pic>
        <p:nvPicPr>
          <p:cNvPr id="4" name="Picture 3">
            <a:extLst>
              <a:ext uri="{FF2B5EF4-FFF2-40B4-BE49-F238E27FC236}">
                <a16:creationId xmlns:a16="http://schemas.microsoft.com/office/drawing/2014/main" id="{28FC3930-3234-5B28-DC97-B11C1885E7D0}"/>
              </a:ext>
            </a:extLst>
          </p:cNvPr>
          <p:cNvPicPr>
            <a:picLocks noChangeAspect="1"/>
          </p:cNvPicPr>
          <p:nvPr/>
        </p:nvPicPr>
        <p:blipFill>
          <a:blip r:embed="rId2"/>
          <a:stretch>
            <a:fillRect/>
          </a:stretch>
        </p:blipFill>
        <p:spPr>
          <a:xfrm>
            <a:off x="9177388" y="6244683"/>
            <a:ext cx="3014612" cy="613317"/>
          </a:xfrm>
          <a:prstGeom prst="rect">
            <a:avLst/>
          </a:prstGeom>
        </p:spPr>
      </p:pic>
      <p:sp>
        <p:nvSpPr>
          <p:cNvPr id="6" name="TextBox 5">
            <a:extLst>
              <a:ext uri="{FF2B5EF4-FFF2-40B4-BE49-F238E27FC236}">
                <a16:creationId xmlns:a16="http://schemas.microsoft.com/office/drawing/2014/main" id="{07B89D53-9813-45D9-BFFE-0AB86396EFBF}"/>
              </a:ext>
            </a:extLst>
          </p:cNvPr>
          <p:cNvSpPr txBox="1"/>
          <p:nvPr/>
        </p:nvSpPr>
        <p:spPr>
          <a:xfrm>
            <a:off x="1079345" y="2228671"/>
            <a:ext cx="10033309" cy="2400657"/>
          </a:xfrm>
          <a:prstGeom prst="rect">
            <a:avLst/>
          </a:prstGeom>
          <a:noFill/>
        </p:spPr>
        <p:txBody>
          <a:bodyPr wrap="square">
            <a:spAutoFit/>
          </a:bodyPr>
          <a:lstStyle/>
          <a:p>
            <a:pPr>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Successfully </a:t>
            </a:r>
            <a:r>
              <a:rPr lang="en-US" sz="3000" b="1" dirty="0">
                <a:latin typeface="Times New Roman" panose="02020603050405020304" pitchFamily="18" charset="0"/>
                <a:cs typeface="Times New Roman" panose="02020603050405020304" pitchFamily="18" charset="0"/>
              </a:rPr>
              <a:t>deployed</a:t>
            </a:r>
            <a:r>
              <a:rPr lang="en-US" sz="3000" dirty="0">
                <a:latin typeface="Times New Roman" panose="02020603050405020304" pitchFamily="18" charset="0"/>
                <a:cs typeface="Times New Roman" panose="02020603050405020304" pitchFamily="18" charset="0"/>
              </a:rPr>
              <a:t> Fake Job Detection model</a:t>
            </a:r>
          </a:p>
          <a:p>
            <a:pPr>
              <a:buFont typeface="Arial" panose="020B0604020202020204" pitchFamily="34" charset="0"/>
              <a:buChar char="•"/>
            </a:pPr>
            <a:r>
              <a:rPr lang="en-US" sz="3000" b="1" dirty="0">
                <a:latin typeface="Times New Roman" panose="02020603050405020304" pitchFamily="18" charset="0"/>
                <a:cs typeface="Times New Roman" panose="02020603050405020304" pitchFamily="18" charset="0"/>
              </a:rPr>
              <a:t>Integrated Flask app</a:t>
            </a:r>
            <a:r>
              <a:rPr lang="en-US" sz="3000" dirty="0">
                <a:latin typeface="Times New Roman" panose="02020603050405020304" pitchFamily="18" charset="0"/>
                <a:cs typeface="Times New Roman" panose="02020603050405020304" pitchFamily="18" charset="0"/>
              </a:rPr>
              <a:t> with AWS services</a:t>
            </a:r>
          </a:p>
          <a:p>
            <a:pPr>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Used </a:t>
            </a:r>
            <a:r>
              <a:rPr lang="en-US" sz="3000" b="1" dirty="0">
                <a:latin typeface="Times New Roman" panose="02020603050405020304" pitchFamily="18" charset="0"/>
                <a:cs typeface="Times New Roman" panose="02020603050405020304" pitchFamily="18" charset="0"/>
              </a:rPr>
              <a:t>S3, IAM, VPC, and </a:t>
            </a:r>
            <a:r>
              <a:rPr lang="en-US" sz="3000" b="1" dirty="0" err="1">
                <a:latin typeface="Times New Roman" panose="02020603050405020304" pitchFamily="18" charset="0"/>
                <a:cs typeface="Times New Roman" panose="02020603050405020304" pitchFamily="18" charset="0"/>
              </a:rPr>
              <a:t>SageMaker</a:t>
            </a:r>
            <a:r>
              <a:rPr lang="en-US" sz="3000" dirty="0">
                <a:latin typeface="Times New Roman" panose="02020603050405020304" pitchFamily="18" charset="0"/>
                <a:cs typeface="Times New Roman" panose="02020603050405020304" pitchFamily="18" charset="0"/>
              </a:rPr>
              <a:t> for deployment</a:t>
            </a:r>
          </a:p>
          <a:p>
            <a:pPr>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Future scope: Enhancing model accuracy &amp; adding user authentication</a:t>
            </a:r>
          </a:p>
        </p:txBody>
      </p:sp>
    </p:spTree>
    <p:extLst>
      <p:ext uri="{BB962C8B-B14F-4D97-AF65-F5344CB8AC3E}">
        <p14:creationId xmlns:p14="http://schemas.microsoft.com/office/powerpoint/2010/main" val="2600559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95C6-C083-8297-5388-0B1AA7758DDE}"/>
              </a:ext>
            </a:extLst>
          </p:cNvPr>
          <p:cNvSpPr>
            <a:spLocks noGrp="1"/>
          </p:cNvSpPr>
          <p:nvPr>
            <p:ph type="title"/>
          </p:nvPr>
        </p:nvSpPr>
        <p:spPr/>
        <p:txBody>
          <a:bodyPr>
            <a:noAutofit/>
          </a:bodyPr>
          <a:lstStyle/>
          <a:p>
            <a:br>
              <a:rPr lang="en-US" sz="5000" b="1" dirty="0">
                <a:solidFill>
                  <a:srgbClr val="FF0000"/>
                </a:solidFill>
                <a:latin typeface="Times New Roman" panose="02020603050405020304" pitchFamily="18" charset="0"/>
                <a:cs typeface="Times New Roman" panose="02020603050405020304" pitchFamily="18" charset="0"/>
              </a:rPr>
            </a:br>
            <a:r>
              <a:rPr lang="en-US" sz="5000" b="1" dirty="0">
                <a:solidFill>
                  <a:srgbClr val="FF0000"/>
                </a:solidFill>
                <a:latin typeface="Times New Roman" panose="02020603050405020304" pitchFamily="18" charset="0"/>
                <a:cs typeface="Times New Roman" panose="02020603050405020304" pitchFamily="18" charset="0"/>
              </a:rPr>
              <a:t>Introduction</a:t>
            </a:r>
            <a:br>
              <a:rPr lang="en-US" sz="5000" b="1" dirty="0">
                <a:solidFill>
                  <a:srgbClr val="FF0000"/>
                </a:solidFill>
                <a:latin typeface="Times New Roman" panose="02020603050405020304" pitchFamily="18" charset="0"/>
                <a:cs typeface="Times New Roman" panose="02020603050405020304" pitchFamily="18" charset="0"/>
              </a:rPr>
            </a:br>
            <a:endParaRPr lang="en-US" sz="5000" dirty="0"/>
          </a:p>
        </p:txBody>
      </p:sp>
      <p:pic>
        <p:nvPicPr>
          <p:cNvPr id="4" name="Content Placeholder 3">
            <a:extLst>
              <a:ext uri="{FF2B5EF4-FFF2-40B4-BE49-F238E27FC236}">
                <a16:creationId xmlns:a16="http://schemas.microsoft.com/office/drawing/2014/main" id="{50474FB2-A5EA-3917-2B14-064E96E5C54C}"/>
              </a:ext>
            </a:extLst>
          </p:cNvPr>
          <p:cNvPicPr>
            <a:picLocks noGrp="1" noChangeAspect="1"/>
          </p:cNvPicPr>
          <p:nvPr>
            <p:ph idx="1"/>
          </p:nvPr>
        </p:nvPicPr>
        <p:blipFill>
          <a:blip r:embed="rId2"/>
          <a:stretch>
            <a:fillRect/>
          </a:stretch>
        </p:blipFill>
        <p:spPr>
          <a:xfrm>
            <a:off x="9514153" y="6322741"/>
            <a:ext cx="2677848" cy="544803"/>
          </a:xfrm>
          <a:prstGeom prst="rect">
            <a:avLst/>
          </a:prstGeom>
        </p:spPr>
      </p:pic>
      <p:sp>
        <p:nvSpPr>
          <p:cNvPr id="7" name="TextBox 6">
            <a:extLst>
              <a:ext uri="{FF2B5EF4-FFF2-40B4-BE49-F238E27FC236}">
                <a16:creationId xmlns:a16="http://schemas.microsoft.com/office/drawing/2014/main" id="{AB14362A-8642-1C51-927D-A85921ADA799}"/>
              </a:ext>
            </a:extLst>
          </p:cNvPr>
          <p:cNvSpPr txBox="1"/>
          <p:nvPr/>
        </p:nvSpPr>
        <p:spPr>
          <a:xfrm>
            <a:off x="838200" y="2062977"/>
            <a:ext cx="10970941" cy="378565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Amazon </a:t>
            </a:r>
            <a:r>
              <a:rPr lang="en-US" sz="2400" dirty="0" err="1">
                <a:latin typeface="Times New Roman" panose="02020603050405020304" pitchFamily="18" charset="0"/>
                <a:cs typeface="Times New Roman" panose="02020603050405020304" pitchFamily="18" charset="0"/>
              </a:rPr>
              <a:t>SageMaker</a:t>
            </a:r>
            <a:r>
              <a:rPr lang="en-US" sz="2400" dirty="0">
                <a:latin typeface="Times New Roman" panose="02020603050405020304" pitchFamily="18" charset="0"/>
                <a:cs typeface="Times New Roman" panose="02020603050405020304" pitchFamily="18" charset="0"/>
              </a:rPr>
              <a:t> is a fully managed service that empowers developers and data scientists to efficiently build, train, and deploy machine learning models at scale. Deploying a model in </a:t>
            </a:r>
            <a:r>
              <a:rPr lang="en-US" sz="2400" dirty="0" err="1">
                <a:latin typeface="Times New Roman" panose="02020603050405020304" pitchFamily="18" charset="0"/>
                <a:cs typeface="Times New Roman" panose="02020603050405020304" pitchFamily="18" charset="0"/>
              </a:rPr>
              <a:t>SageMaker</a:t>
            </a:r>
            <a:r>
              <a:rPr lang="en-US" sz="2400" dirty="0">
                <a:latin typeface="Times New Roman" panose="02020603050405020304" pitchFamily="18" charset="0"/>
                <a:cs typeface="Times New Roman" panose="02020603050405020304" pitchFamily="18" charset="0"/>
              </a:rPr>
              <a:t> requires seamless integration with Amazon S3 for data storage, a Virtual Private Cloud (VPC) for secure networking, and an AWS Identity and Access Management (IAM) role for access control. The process begins by storing training data in an S3 bucket and configuring IAM roles with necessary permissions. Next, a </a:t>
            </a:r>
            <a:r>
              <a:rPr lang="en-US" sz="2400" dirty="0" err="1">
                <a:latin typeface="Times New Roman" panose="02020603050405020304" pitchFamily="18" charset="0"/>
                <a:cs typeface="Times New Roman" panose="02020603050405020304" pitchFamily="18" charset="0"/>
              </a:rPr>
              <a:t>SageMaker</a:t>
            </a:r>
            <a:r>
              <a:rPr lang="en-US" sz="2400" dirty="0">
                <a:latin typeface="Times New Roman" panose="02020603050405020304" pitchFamily="18" charset="0"/>
                <a:cs typeface="Times New Roman" panose="02020603050405020304" pitchFamily="18" charset="0"/>
              </a:rPr>
              <a:t> notebook or training job is launched within a secure VPC. Finally, the trained model is deployed as an endpoint, enabling real-time inference with enhanced security and scalability.</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3709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8AB6-1836-0186-13FD-2D0934268B60}"/>
              </a:ext>
            </a:extLst>
          </p:cNvPr>
          <p:cNvSpPr>
            <a:spLocks noGrp="1"/>
          </p:cNvSpPr>
          <p:nvPr>
            <p:ph type="title"/>
          </p:nvPr>
        </p:nvSpPr>
        <p:spPr/>
        <p:txBody>
          <a:bodyPr>
            <a:normAutofit/>
          </a:bodyPr>
          <a:lstStyle/>
          <a:p>
            <a:r>
              <a:rPr lang="en-US" sz="5000" b="1" dirty="0">
                <a:solidFill>
                  <a:srgbClr val="FF0000"/>
                </a:solidFill>
                <a:latin typeface="Times New Roman" panose="02020603050405020304" pitchFamily="18" charset="0"/>
                <a:cs typeface="Times New Roman" panose="02020603050405020304" pitchFamily="18" charset="0"/>
              </a:rPr>
              <a:t>Objective</a:t>
            </a:r>
            <a:endParaRPr lang="en-US" sz="5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B6EF78-3192-8778-0E03-D630F4380F4E}"/>
              </a:ext>
            </a:extLst>
          </p:cNvPr>
          <p:cNvSpPr>
            <a:spLocks noGrp="1"/>
          </p:cNvSpPr>
          <p:nvPr>
            <p:ph idx="1"/>
          </p:nvPr>
        </p:nvSpPr>
        <p:spPr>
          <a:xfrm>
            <a:off x="1293540" y="2074126"/>
            <a:ext cx="9201615" cy="3545275"/>
          </a:xfrm>
        </p:spPr>
        <p:txBody>
          <a:bodyPr/>
          <a:lstStyle/>
          <a:p>
            <a:pPr>
              <a:buFont typeface="Arial" panose="020B0604020202020204" pitchFamily="34" charset="0"/>
              <a:buChar char="•"/>
            </a:pPr>
            <a:r>
              <a:rPr lang="en-US" dirty="0"/>
              <a:t>Detect fake job postings using Machine Learning</a:t>
            </a:r>
          </a:p>
          <a:p>
            <a:pPr>
              <a:buFont typeface="Arial" panose="020B0604020202020204" pitchFamily="34" charset="0"/>
              <a:buChar char="•"/>
            </a:pPr>
            <a:r>
              <a:rPr lang="en-US" dirty="0"/>
              <a:t>Deploy the application using </a:t>
            </a:r>
            <a:r>
              <a:rPr lang="en-US" b="1" dirty="0"/>
              <a:t>Flask &amp; AWS </a:t>
            </a:r>
            <a:r>
              <a:rPr lang="en-US" b="1" dirty="0" err="1"/>
              <a:t>SageMaker</a:t>
            </a:r>
            <a:endParaRPr lang="en-US" dirty="0"/>
          </a:p>
          <a:p>
            <a:endParaRPr lang="en-US" dirty="0"/>
          </a:p>
        </p:txBody>
      </p:sp>
      <p:pic>
        <p:nvPicPr>
          <p:cNvPr id="4" name="Picture 3">
            <a:extLst>
              <a:ext uri="{FF2B5EF4-FFF2-40B4-BE49-F238E27FC236}">
                <a16:creationId xmlns:a16="http://schemas.microsoft.com/office/drawing/2014/main" id="{CBA5E465-66FA-D0C2-0D79-16BEE0D163E9}"/>
              </a:ext>
            </a:extLst>
          </p:cNvPr>
          <p:cNvPicPr>
            <a:picLocks noChangeAspect="1"/>
          </p:cNvPicPr>
          <p:nvPr/>
        </p:nvPicPr>
        <p:blipFill>
          <a:blip r:embed="rId2"/>
          <a:stretch>
            <a:fillRect/>
          </a:stretch>
        </p:blipFill>
        <p:spPr>
          <a:xfrm>
            <a:off x="9177389" y="6244683"/>
            <a:ext cx="3014612" cy="613317"/>
          </a:xfrm>
          <a:prstGeom prst="rect">
            <a:avLst/>
          </a:prstGeom>
        </p:spPr>
      </p:pic>
      <p:pic>
        <p:nvPicPr>
          <p:cNvPr id="6" name="Picture 5">
            <a:extLst>
              <a:ext uri="{FF2B5EF4-FFF2-40B4-BE49-F238E27FC236}">
                <a16:creationId xmlns:a16="http://schemas.microsoft.com/office/drawing/2014/main" id="{D027EFAB-F02F-1594-A722-4FFB4E0F5435}"/>
              </a:ext>
            </a:extLst>
          </p:cNvPr>
          <p:cNvPicPr>
            <a:picLocks noChangeAspect="1"/>
          </p:cNvPicPr>
          <p:nvPr/>
        </p:nvPicPr>
        <p:blipFill>
          <a:blip r:embed="rId3"/>
          <a:stretch>
            <a:fillRect/>
          </a:stretch>
        </p:blipFill>
        <p:spPr>
          <a:xfrm>
            <a:off x="3724870" y="3273011"/>
            <a:ext cx="5723930" cy="2659031"/>
          </a:xfrm>
          <a:prstGeom prst="rect">
            <a:avLst/>
          </a:prstGeom>
        </p:spPr>
      </p:pic>
    </p:spTree>
    <p:extLst>
      <p:ext uri="{BB962C8B-B14F-4D97-AF65-F5344CB8AC3E}">
        <p14:creationId xmlns:p14="http://schemas.microsoft.com/office/powerpoint/2010/main" val="4100727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E8FA-7125-9449-C608-21222DB56E91}"/>
              </a:ext>
            </a:extLst>
          </p:cNvPr>
          <p:cNvSpPr>
            <a:spLocks noGrp="1"/>
          </p:cNvSpPr>
          <p:nvPr>
            <p:ph type="title"/>
          </p:nvPr>
        </p:nvSpPr>
        <p:spPr/>
        <p:txBody>
          <a:bodyPr>
            <a:normAutofit/>
          </a:bodyPr>
          <a:lstStyle/>
          <a:p>
            <a:r>
              <a:rPr lang="en-US" sz="5000" b="1" dirty="0">
                <a:solidFill>
                  <a:srgbClr val="FF0000"/>
                </a:solidFill>
                <a:latin typeface="Times New Roman" panose="02020603050405020304" pitchFamily="18" charset="0"/>
                <a:cs typeface="Times New Roman" panose="02020603050405020304" pitchFamily="18" charset="0"/>
              </a:rPr>
              <a:t>Technology Stack</a:t>
            </a:r>
          </a:p>
        </p:txBody>
      </p:sp>
      <p:pic>
        <p:nvPicPr>
          <p:cNvPr id="4" name="Picture 3">
            <a:extLst>
              <a:ext uri="{FF2B5EF4-FFF2-40B4-BE49-F238E27FC236}">
                <a16:creationId xmlns:a16="http://schemas.microsoft.com/office/drawing/2014/main" id="{C6D3F6B3-2F9A-E0DB-F8CA-14DE2DFD973B}"/>
              </a:ext>
            </a:extLst>
          </p:cNvPr>
          <p:cNvPicPr>
            <a:picLocks noChangeAspect="1"/>
          </p:cNvPicPr>
          <p:nvPr/>
        </p:nvPicPr>
        <p:blipFill>
          <a:blip r:embed="rId2"/>
          <a:stretch>
            <a:fillRect/>
          </a:stretch>
        </p:blipFill>
        <p:spPr>
          <a:xfrm>
            <a:off x="9177389" y="6244683"/>
            <a:ext cx="3014612" cy="613317"/>
          </a:xfrm>
          <a:prstGeom prst="rect">
            <a:avLst/>
          </a:prstGeom>
        </p:spPr>
      </p:pic>
      <p:sp>
        <p:nvSpPr>
          <p:cNvPr id="5" name="Rectangle 1">
            <a:extLst>
              <a:ext uri="{FF2B5EF4-FFF2-40B4-BE49-F238E27FC236}">
                <a16:creationId xmlns:a16="http://schemas.microsoft.com/office/drawing/2014/main" id="{DCDB8336-E6CC-9668-07B4-69DD2DEA3105}"/>
              </a:ext>
            </a:extLst>
          </p:cNvPr>
          <p:cNvSpPr>
            <a:spLocks noGrp="1" noChangeArrowheads="1"/>
          </p:cNvSpPr>
          <p:nvPr>
            <p:ph idx="1"/>
          </p:nvPr>
        </p:nvSpPr>
        <p:spPr bwMode="auto">
          <a:xfrm>
            <a:off x="1819507" y="2690336"/>
            <a:ext cx="773423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Front-End:</a:t>
            </a:r>
            <a:r>
              <a:rPr kumimoji="0" lang="en-US" altLang="en-US" sz="30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 HTML (sai.html)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Back-End:</a:t>
            </a:r>
            <a:r>
              <a:rPr kumimoji="0" lang="en-US" altLang="en-US" sz="30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 Python (Flask) (app.py)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Deployment:</a:t>
            </a:r>
            <a:r>
              <a:rPr kumimoji="0" lang="en-US" altLang="en-US" sz="30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 AWS </a:t>
            </a:r>
            <a:r>
              <a:rPr kumimoji="0" lang="en-US" altLang="en-US" sz="3000" b="0" i="0" u="none" strike="noStrike" cap="none" normalizeH="0" baseline="0" dirty="0" err="1">
                <a:ln>
                  <a:noFill/>
                </a:ln>
                <a:solidFill>
                  <a:schemeClr val="tx1"/>
                </a:solidFill>
                <a:effectLst/>
                <a:highlight>
                  <a:srgbClr val="00FF00"/>
                </a:highlight>
                <a:latin typeface="Times New Roman" panose="02020603050405020304" pitchFamily="18" charset="0"/>
                <a:cs typeface="Times New Roman" panose="02020603050405020304" pitchFamily="18" charset="0"/>
              </a:rPr>
              <a:t>SageMaker</a:t>
            </a:r>
            <a:r>
              <a:rPr kumimoji="0" lang="en-US" altLang="en-US" sz="30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 S3, IAM, VPC </a:t>
            </a:r>
          </a:p>
        </p:txBody>
      </p:sp>
    </p:spTree>
    <p:extLst>
      <p:ext uri="{BB962C8B-B14F-4D97-AF65-F5344CB8AC3E}">
        <p14:creationId xmlns:p14="http://schemas.microsoft.com/office/powerpoint/2010/main" val="3776543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D1537-3319-F3F6-D5AC-C04EFADFD74E}"/>
              </a:ext>
            </a:extLst>
          </p:cNvPr>
          <p:cNvSpPr>
            <a:spLocks noGrp="1"/>
          </p:cNvSpPr>
          <p:nvPr>
            <p:ph type="title"/>
          </p:nvPr>
        </p:nvSpPr>
        <p:spPr/>
        <p:txBody>
          <a:bodyPr>
            <a:normAutofit/>
          </a:bodyPr>
          <a:lstStyle/>
          <a:p>
            <a:r>
              <a:rPr lang="en-US" sz="5000" b="1" dirty="0">
                <a:solidFill>
                  <a:srgbClr val="FF0000"/>
                </a:solidFill>
                <a:latin typeface="Times New Roman" panose="02020603050405020304" pitchFamily="18" charset="0"/>
                <a:cs typeface="Times New Roman" panose="02020603050405020304" pitchFamily="18" charset="0"/>
              </a:rPr>
              <a:t>Code Development in VS Code</a:t>
            </a:r>
          </a:p>
        </p:txBody>
      </p:sp>
      <p:sp>
        <p:nvSpPr>
          <p:cNvPr id="3" name="Content Placeholder 2">
            <a:extLst>
              <a:ext uri="{FF2B5EF4-FFF2-40B4-BE49-F238E27FC236}">
                <a16:creationId xmlns:a16="http://schemas.microsoft.com/office/drawing/2014/main" id="{78D61BDF-44F1-8878-8C77-C223431F961E}"/>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Step 1: Writing Flask Backend (app.py)</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Built a Flask app to handle requests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Integrated a machine learning model for fake job detection</a:t>
            </a:r>
          </a:p>
          <a:p>
            <a:r>
              <a:rPr lang="en-US" b="1" dirty="0">
                <a:latin typeface="Times New Roman" panose="02020603050405020304" pitchFamily="18" charset="0"/>
                <a:cs typeface="Times New Roman" panose="02020603050405020304" pitchFamily="18" charset="0"/>
              </a:rPr>
              <a:t>Step 2: Creating Front-End (sai.html)</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Designed a simple HTML page for users to input job details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Connected the form with Flask using JavaScript and Flask routes</a:t>
            </a:r>
          </a:p>
        </p:txBody>
      </p:sp>
      <p:pic>
        <p:nvPicPr>
          <p:cNvPr id="4" name="Picture 3">
            <a:extLst>
              <a:ext uri="{FF2B5EF4-FFF2-40B4-BE49-F238E27FC236}">
                <a16:creationId xmlns:a16="http://schemas.microsoft.com/office/drawing/2014/main" id="{27D73F95-7CCB-D168-8840-42D06D7B0AF5}"/>
              </a:ext>
            </a:extLst>
          </p:cNvPr>
          <p:cNvPicPr>
            <a:picLocks noChangeAspect="1"/>
          </p:cNvPicPr>
          <p:nvPr/>
        </p:nvPicPr>
        <p:blipFill>
          <a:blip r:embed="rId2"/>
          <a:stretch>
            <a:fillRect/>
          </a:stretch>
        </p:blipFill>
        <p:spPr>
          <a:xfrm>
            <a:off x="9177389" y="6244683"/>
            <a:ext cx="3014612" cy="613317"/>
          </a:xfrm>
          <a:prstGeom prst="rect">
            <a:avLst/>
          </a:prstGeom>
        </p:spPr>
      </p:pic>
    </p:spTree>
    <p:extLst>
      <p:ext uri="{BB962C8B-B14F-4D97-AF65-F5344CB8AC3E}">
        <p14:creationId xmlns:p14="http://schemas.microsoft.com/office/powerpoint/2010/main" val="167331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83100-E2C4-5F80-A1FC-C1DE2060B540}"/>
              </a:ext>
            </a:extLst>
          </p:cNvPr>
          <p:cNvSpPr>
            <a:spLocks noGrp="1"/>
          </p:cNvSpPr>
          <p:nvPr>
            <p:ph type="title"/>
          </p:nvPr>
        </p:nvSpPr>
        <p:spPr/>
        <p:txBody>
          <a:bodyPr>
            <a:normAutofit/>
          </a:bodyPr>
          <a:lstStyle/>
          <a:p>
            <a:r>
              <a:rPr lang="en-US" sz="5000" b="1" dirty="0">
                <a:solidFill>
                  <a:srgbClr val="FF0000"/>
                </a:solidFill>
                <a:latin typeface="Times New Roman" panose="02020603050405020304" pitchFamily="18" charset="0"/>
                <a:cs typeface="Times New Roman" panose="02020603050405020304" pitchFamily="18" charset="0"/>
              </a:rPr>
              <a:t>Step 1</a:t>
            </a:r>
            <a:endParaRPr lang="en-US" sz="5000" dirty="0">
              <a:solidFill>
                <a:srgbClr val="FF000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2EDB185-F6FB-F22B-D0F8-416AC75F7B3C}"/>
              </a:ext>
            </a:extLst>
          </p:cNvPr>
          <p:cNvPicPr>
            <a:picLocks noGrp="1" noChangeAspect="1"/>
          </p:cNvPicPr>
          <p:nvPr>
            <p:ph idx="1"/>
          </p:nvPr>
        </p:nvPicPr>
        <p:blipFill>
          <a:blip r:embed="rId2"/>
          <a:stretch>
            <a:fillRect/>
          </a:stretch>
        </p:blipFill>
        <p:spPr>
          <a:xfrm>
            <a:off x="838200" y="1690688"/>
            <a:ext cx="5115170" cy="4351338"/>
          </a:xfrm>
        </p:spPr>
      </p:pic>
      <p:pic>
        <p:nvPicPr>
          <p:cNvPr id="4" name="Picture 3">
            <a:extLst>
              <a:ext uri="{FF2B5EF4-FFF2-40B4-BE49-F238E27FC236}">
                <a16:creationId xmlns:a16="http://schemas.microsoft.com/office/drawing/2014/main" id="{B7C5FA57-AF5C-1304-4E24-47B77464C3B9}"/>
              </a:ext>
            </a:extLst>
          </p:cNvPr>
          <p:cNvPicPr>
            <a:picLocks noChangeAspect="1"/>
          </p:cNvPicPr>
          <p:nvPr/>
        </p:nvPicPr>
        <p:blipFill>
          <a:blip r:embed="rId3"/>
          <a:stretch>
            <a:fillRect/>
          </a:stretch>
        </p:blipFill>
        <p:spPr>
          <a:xfrm>
            <a:off x="9177389" y="6244683"/>
            <a:ext cx="3014612" cy="613317"/>
          </a:xfrm>
          <a:prstGeom prst="rect">
            <a:avLst/>
          </a:prstGeom>
        </p:spPr>
      </p:pic>
      <p:pic>
        <p:nvPicPr>
          <p:cNvPr id="8" name="Picture 7">
            <a:extLst>
              <a:ext uri="{FF2B5EF4-FFF2-40B4-BE49-F238E27FC236}">
                <a16:creationId xmlns:a16="http://schemas.microsoft.com/office/drawing/2014/main" id="{22EB2196-FAF2-7DE6-DCEB-4A40E840EF06}"/>
              </a:ext>
            </a:extLst>
          </p:cNvPr>
          <p:cNvPicPr>
            <a:picLocks noChangeAspect="1"/>
          </p:cNvPicPr>
          <p:nvPr/>
        </p:nvPicPr>
        <p:blipFill>
          <a:blip r:embed="rId4"/>
          <a:stretch>
            <a:fillRect/>
          </a:stretch>
        </p:blipFill>
        <p:spPr>
          <a:xfrm>
            <a:off x="6719089" y="814543"/>
            <a:ext cx="4916599" cy="2616781"/>
          </a:xfrm>
          <a:prstGeom prst="rect">
            <a:avLst/>
          </a:prstGeom>
        </p:spPr>
      </p:pic>
      <p:pic>
        <p:nvPicPr>
          <p:cNvPr id="10" name="Picture 9">
            <a:extLst>
              <a:ext uri="{FF2B5EF4-FFF2-40B4-BE49-F238E27FC236}">
                <a16:creationId xmlns:a16="http://schemas.microsoft.com/office/drawing/2014/main" id="{D8F0A050-4188-6DE7-1751-44238CB241A3}"/>
              </a:ext>
            </a:extLst>
          </p:cNvPr>
          <p:cNvPicPr>
            <a:picLocks noChangeAspect="1"/>
          </p:cNvPicPr>
          <p:nvPr/>
        </p:nvPicPr>
        <p:blipFill>
          <a:blip r:embed="rId5"/>
          <a:stretch>
            <a:fillRect/>
          </a:stretch>
        </p:blipFill>
        <p:spPr>
          <a:xfrm>
            <a:off x="7247368" y="3885515"/>
            <a:ext cx="4388320" cy="2156511"/>
          </a:xfrm>
          <a:prstGeom prst="rect">
            <a:avLst/>
          </a:prstGeom>
        </p:spPr>
      </p:pic>
    </p:spTree>
    <p:extLst>
      <p:ext uri="{BB962C8B-B14F-4D97-AF65-F5344CB8AC3E}">
        <p14:creationId xmlns:p14="http://schemas.microsoft.com/office/powerpoint/2010/main" val="1850430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67AE0-3C36-8DAA-E1A5-DD1C03B4BC29}"/>
              </a:ext>
            </a:extLst>
          </p:cNvPr>
          <p:cNvSpPr>
            <a:spLocks noGrp="1"/>
          </p:cNvSpPr>
          <p:nvPr>
            <p:ph type="title"/>
          </p:nvPr>
        </p:nvSpPr>
        <p:spPr/>
        <p:txBody>
          <a:bodyPr>
            <a:normAutofit/>
          </a:bodyPr>
          <a:lstStyle/>
          <a:p>
            <a:r>
              <a:rPr lang="en-US" sz="5000" b="1" dirty="0">
                <a:solidFill>
                  <a:srgbClr val="FF0000"/>
                </a:solidFill>
                <a:latin typeface="Times New Roman" panose="02020603050405020304" pitchFamily="18" charset="0"/>
                <a:cs typeface="Times New Roman" panose="02020603050405020304" pitchFamily="18" charset="0"/>
              </a:rPr>
              <a:t>Step-2</a:t>
            </a:r>
          </a:p>
        </p:txBody>
      </p:sp>
      <p:pic>
        <p:nvPicPr>
          <p:cNvPr id="4" name="Picture 3">
            <a:extLst>
              <a:ext uri="{FF2B5EF4-FFF2-40B4-BE49-F238E27FC236}">
                <a16:creationId xmlns:a16="http://schemas.microsoft.com/office/drawing/2014/main" id="{D15415B0-6E63-0636-1D90-9CCF460CC41A}"/>
              </a:ext>
            </a:extLst>
          </p:cNvPr>
          <p:cNvPicPr>
            <a:picLocks noChangeAspect="1"/>
          </p:cNvPicPr>
          <p:nvPr/>
        </p:nvPicPr>
        <p:blipFill>
          <a:blip r:embed="rId2"/>
          <a:stretch>
            <a:fillRect/>
          </a:stretch>
        </p:blipFill>
        <p:spPr>
          <a:xfrm>
            <a:off x="9177389" y="6244683"/>
            <a:ext cx="3014612" cy="613317"/>
          </a:xfrm>
          <a:prstGeom prst="rect">
            <a:avLst/>
          </a:prstGeom>
        </p:spPr>
      </p:pic>
      <p:pic>
        <p:nvPicPr>
          <p:cNvPr id="5" name="Picture 4">
            <a:extLst>
              <a:ext uri="{FF2B5EF4-FFF2-40B4-BE49-F238E27FC236}">
                <a16:creationId xmlns:a16="http://schemas.microsoft.com/office/drawing/2014/main" id="{A7C2765E-C5ED-3C47-C94E-107EB18FE43D}"/>
              </a:ext>
            </a:extLst>
          </p:cNvPr>
          <p:cNvPicPr>
            <a:picLocks noChangeAspect="1"/>
          </p:cNvPicPr>
          <p:nvPr/>
        </p:nvPicPr>
        <p:blipFill>
          <a:blip r:embed="rId3"/>
          <a:stretch>
            <a:fillRect/>
          </a:stretch>
        </p:blipFill>
        <p:spPr>
          <a:xfrm>
            <a:off x="7087847" y="4021596"/>
            <a:ext cx="4265953" cy="1981733"/>
          </a:xfrm>
          <a:prstGeom prst="rect">
            <a:avLst/>
          </a:prstGeom>
        </p:spPr>
      </p:pic>
      <p:pic>
        <p:nvPicPr>
          <p:cNvPr id="7" name="Picture 6">
            <a:extLst>
              <a:ext uri="{FF2B5EF4-FFF2-40B4-BE49-F238E27FC236}">
                <a16:creationId xmlns:a16="http://schemas.microsoft.com/office/drawing/2014/main" id="{8B4ED18F-931F-E540-113A-2F8C28B1A0B9}"/>
              </a:ext>
            </a:extLst>
          </p:cNvPr>
          <p:cNvPicPr>
            <a:picLocks noChangeAspect="1"/>
          </p:cNvPicPr>
          <p:nvPr/>
        </p:nvPicPr>
        <p:blipFill>
          <a:blip r:embed="rId4"/>
          <a:stretch>
            <a:fillRect/>
          </a:stretch>
        </p:blipFill>
        <p:spPr>
          <a:xfrm>
            <a:off x="1003611" y="3847964"/>
            <a:ext cx="4405594" cy="2328999"/>
          </a:xfrm>
          <a:prstGeom prst="rect">
            <a:avLst/>
          </a:prstGeom>
        </p:spPr>
      </p:pic>
      <p:pic>
        <p:nvPicPr>
          <p:cNvPr id="9" name="Picture 8">
            <a:extLst>
              <a:ext uri="{FF2B5EF4-FFF2-40B4-BE49-F238E27FC236}">
                <a16:creationId xmlns:a16="http://schemas.microsoft.com/office/drawing/2014/main" id="{69B7AE57-E4EB-5BD0-61D8-EA990CF83703}"/>
              </a:ext>
            </a:extLst>
          </p:cNvPr>
          <p:cNvPicPr>
            <a:picLocks noChangeAspect="1"/>
          </p:cNvPicPr>
          <p:nvPr/>
        </p:nvPicPr>
        <p:blipFill>
          <a:blip r:embed="rId5"/>
          <a:stretch>
            <a:fillRect/>
          </a:stretch>
        </p:blipFill>
        <p:spPr>
          <a:xfrm>
            <a:off x="2474539" y="1690688"/>
            <a:ext cx="5869332" cy="1493947"/>
          </a:xfrm>
          <a:prstGeom prst="rect">
            <a:avLst/>
          </a:prstGeom>
        </p:spPr>
      </p:pic>
    </p:spTree>
    <p:extLst>
      <p:ext uri="{BB962C8B-B14F-4D97-AF65-F5344CB8AC3E}">
        <p14:creationId xmlns:p14="http://schemas.microsoft.com/office/powerpoint/2010/main" val="3777913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D459-790F-2E4C-B90F-2715FEC50741}"/>
              </a:ext>
            </a:extLst>
          </p:cNvPr>
          <p:cNvSpPr>
            <a:spLocks noGrp="1"/>
          </p:cNvSpPr>
          <p:nvPr>
            <p:ph type="title"/>
          </p:nvPr>
        </p:nvSpPr>
        <p:spPr/>
        <p:txBody>
          <a:bodyPr>
            <a:normAutofit/>
          </a:bodyPr>
          <a:lstStyle/>
          <a:p>
            <a:r>
              <a:rPr lang="en-US" sz="5000" b="1" dirty="0">
                <a:solidFill>
                  <a:srgbClr val="FF0000"/>
                </a:solidFill>
                <a:latin typeface="Times New Roman" panose="02020603050405020304" pitchFamily="18" charset="0"/>
                <a:cs typeface="Times New Roman" panose="02020603050405020304" pitchFamily="18" charset="0"/>
              </a:rPr>
              <a:t>Deploying Code in AWS </a:t>
            </a:r>
            <a:r>
              <a:rPr lang="en-US" sz="5000" b="1" dirty="0" err="1">
                <a:solidFill>
                  <a:srgbClr val="FF0000"/>
                </a:solidFill>
                <a:latin typeface="Times New Roman" panose="02020603050405020304" pitchFamily="18" charset="0"/>
                <a:cs typeface="Times New Roman" panose="02020603050405020304" pitchFamily="18" charset="0"/>
              </a:rPr>
              <a:t>SageMaker</a:t>
            </a:r>
            <a:endParaRPr lang="en-US" sz="50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58EC71-AD83-3FE0-A9A2-661ECD4BBD3B}"/>
              </a:ext>
            </a:extLst>
          </p:cNvPr>
          <p:cNvSpPr>
            <a:spLocks noGrp="1"/>
          </p:cNvSpPr>
          <p:nvPr>
            <p:ph idx="1"/>
          </p:nvPr>
        </p:nvSpPr>
        <p:spPr/>
        <p:txBody>
          <a:bodyPr>
            <a:normAutofit/>
          </a:bodyPr>
          <a:lstStyle/>
          <a:p>
            <a:r>
              <a:rPr lang="en-US" sz="1500" b="1" dirty="0">
                <a:latin typeface="Times New Roman" panose="02020603050405020304" pitchFamily="18" charset="0"/>
                <a:cs typeface="Times New Roman" panose="02020603050405020304" pitchFamily="18" charset="0"/>
              </a:rPr>
              <a:t>Step 1: Setting Up AWS </a:t>
            </a:r>
            <a:r>
              <a:rPr lang="en-US" sz="1500" b="1" dirty="0" err="1">
                <a:latin typeface="Times New Roman" panose="02020603050405020304" pitchFamily="18" charset="0"/>
                <a:cs typeface="Times New Roman" panose="02020603050405020304" pitchFamily="18" charset="0"/>
              </a:rPr>
              <a:t>SageMaker</a:t>
            </a:r>
            <a:endParaRPr lang="en-US" sz="15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Created a </a:t>
            </a:r>
            <a:r>
              <a:rPr lang="en-US" sz="1500" b="1" dirty="0" err="1">
                <a:latin typeface="Times New Roman" panose="02020603050405020304" pitchFamily="18" charset="0"/>
                <a:cs typeface="Times New Roman" panose="02020603050405020304" pitchFamily="18" charset="0"/>
              </a:rPr>
              <a:t>Jupyter</a:t>
            </a:r>
            <a:r>
              <a:rPr lang="en-US" sz="1500" b="1" dirty="0">
                <a:latin typeface="Times New Roman" panose="02020603050405020304" pitchFamily="18" charset="0"/>
                <a:cs typeface="Times New Roman" panose="02020603050405020304" pitchFamily="18" charset="0"/>
              </a:rPr>
              <a:t> Notebook instance</a:t>
            </a:r>
            <a:r>
              <a:rPr lang="en-US" sz="1500" dirty="0">
                <a:latin typeface="Times New Roman" panose="02020603050405020304" pitchFamily="18" charset="0"/>
                <a:cs typeface="Times New Roman" panose="02020603050405020304" pitchFamily="18" charset="0"/>
              </a:rPr>
              <a:t> in AWS </a:t>
            </a:r>
            <a:r>
              <a:rPr lang="en-US" sz="1500" dirty="0" err="1">
                <a:latin typeface="Times New Roman" panose="02020603050405020304" pitchFamily="18" charset="0"/>
                <a:cs typeface="Times New Roman" panose="02020603050405020304" pitchFamily="18" charset="0"/>
              </a:rPr>
              <a:t>SageMaker</a:t>
            </a:r>
            <a:endParaRPr lang="en-US" sz="15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Uploaded the </a:t>
            </a:r>
            <a:r>
              <a:rPr lang="en-US" sz="1500" b="1" dirty="0">
                <a:latin typeface="Times New Roman" panose="02020603050405020304" pitchFamily="18" charset="0"/>
                <a:cs typeface="Times New Roman" panose="02020603050405020304" pitchFamily="18" charset="0"/>
              </a:rPr>
              <a:t>ML model</a:t>
            </a:r>
            <a:r>
              <a:rPr lang="en-US" sz="1500" dirty="0">
                <a:latin typeface="Times New Roman" panose="02020603050405020304" pitchFamily="18" charset="0"/>
                <a:cs typeface="Times New Roman" panose="02020603050405020304" pitchFamily="18" charset="0"/>
              </a:rPr>
              <a:t> and Flask application files</a:t>
            </a:r>
          </a:p>
          <a:p>
            <a:r>
              <a:rPr lang="en-US" sz="1500" b="1" dirty="0">
                <a:latin typeface="Times New Roman" panose="02020603050405020304" pitchFamily="18" charset="0"/>
                <a:cs typeface="Times New Roman" panose="02020603050405020304" pitchFamily="18" charset="0"/>
              </a:rPr>
              <a:t>Step 2: Configuring Inference Endpoint</a:t>
            </a:r>
            <a:endParaRPr lang="en-US" sz="15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Created a </a:t>
            </a:r>
            <a:r>
              <a:rPr lang="en-US" sz="1500" b="1" dirty="0">
                <a:latin typeface="Times New Roman" panose="02020603050405020304" pitchFamily="18" charset="0"/>
                <a:cs typeface="Times New Roman" panose="02020603050405020304" pitchFamily="18" charset="0"/>
              </a:rPr>
              <a:t>real-time endpoint</a:t>
            </a:r>
            <a:r>
              <a:rPr lang="en-US" sz="1500" dirty="0">
                <a:latin typeface="Times New Roman" panose="02020603050405020304" pitchFamily="18" charset="0"/>
                <a:cs typeface="Times New Roman" panose="02020603050405020304" pitchFamily="18" charset="0"/>
              </a:rPr>
              <a:t> for ML model predictions</a:t>
            </a:r>
          </a:p>
          <a:p>
            <a:pPr>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Deployed the trained model to be used by Flask app</a:t>
            </a:r>
          </a:p>
          <a:p>
            <a:endParaRPr lang="en-US" sz="15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0F8486C-6DBC-4EE3-0E4D-5E1E0FC0FD7D}"/>
              </a:ext>
            </a:extLst>
          </p:cNvPr>
          <p:cNvPicPr>
            <a:picLocks noChangeAspect="1"/>
          </p:cNvPicPr>
          <p:nvPr/>
        </p:nvPicPr>
        <p:blipFill>
          <a:blip r:embed="rId2"/>
          <a:stretch>
            <a:fillRect/>
          </a:stretch>
        </p:blipFill>
        <p:spPr>
          <a:xfrm>
            <a:off x="9177389" y="6244683"/>
            <a:ext cx="3014612" cy="613317"/>
          </a:xfrm>
          <a:prstGeom prst="rect">
            <a:avLst/>
          </a:prstGeom>
        </p:spPr>
      </p:pic>
      <p:pic>
        <p:nvPicPr>
          <p:cNvPr id="6" name="Picture 5">
            <a:extLst>
              <a:ext uri="{FF2B5EF4-FFF2-40B4-BE49-F238E27FC236}">
                <a16:creationId xmlns:a16="http://schemas.microsoft.com/office/drawing/2014/main" id="{23C490FF-792C-58C3-D05A-F992B6EE8C46}"/>
              </a:ext>
            </a:extLst>
          </p:cNvPr>
          <p:cNvPicPr>
            <a:picLocks noChangeAspect="1"/>
          </p:cNvPicPr>
          <p:nvPr/>
        </p:nvPicPr>
        <p:blipFill>
          <a:blip r:embed="rId3"/>
          <a:stretch>
            <a:fillRect/>
          </a:stretch>
        </p:blipFill>
        <p:spPr>
          <a:xfrm>
            <a:off x="6177870" y="2029522"/>
            <a:ext cx="5673570" cy="3200400"/>
          </a:xfrm>
          <a:prstGeom prst="rect">
            <a:avLst/>
          </a:prstGeom>
        </p:spPr>
      </p:pic>
    </p:spTree>
    <p:extLst>
      <p:ext uri="{BB962C8B-B14F-4D97-AF65-F5344CB8AC3E}">
        <p14:creationId xmlns:p14="http://schemas.microsoft.com/office/powerpoint/2010/main" val="1134420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47F6-948B-398E-8F03-857DA8C3FFF6}"/>
              </a:ext>
            </a:extLst>
          </p:cNvPr>
          <p:cNvSpPr>
            <a:spLocks noGrp="1"/>
          </p:cNvSpPr>
          <p:nvPr>
            <p:ph type="title"/>
          </p:nvPr>
        </p:nvSpPr>
        <p:spPr/>
        <p:txBody>
          <a:bodyPr>
            <a:normAutofit/>
          </a:bodyPr>
          <a:lstStyle/>
          <a:p>
            <a:r>
              <a:rPr lang="en-US" sz="5000" b="1" dirty="0">
                <a:solidFill>
                  <a:srgbClr val="FF0000"/>
                </a:solidFill>
                <a:latin typeface="Times New Roman" panose="02020603050405020304" pitchFamily="18" charset="0"/>
                <a:cs typeface="Times New Roman" panose="02020603050405020304" pitchFamily="18" charset="0"/>
              </a:rPr>
              <a:t>Connecting with S3 Bucket</a:t>
            </a:r>
          </a:p>
        </p:txBody>
      </p:sp>
      <p:sp>
        <p:nvSpPr>
          <p:cNvPr id="3" name="Content Placeholder 2">
            <a:extLst>
              <a:ext uri="{FF2B5EF4-FFF2-40B4-BE49-F238E27FC236}">
                <a16:creationId xmlns:a16="http://schemas.microsoft.com/office/drawing/2014/main" id="{61A9B0EB-FEE1-B9BF-BE4B-7A749092BC70}"/>
              </a:ext>
            </a:extLst>
          </p:cNvPr>
          <p:cNvSpPr>
            <a:spLocks noGrp="1"/>
          </p:cNvSpPr>
          <p:nvPr>
            <p:ph idx="1"/>
          </p:nvPr>
        </p:nvSpPr>
        <p:spPr>
          <a:xfrm>
            <a:off x="301083" y="1773044"/>
            <a:ext cx="11052717" cy="4403919"/>
          </a:xfrm>
        </p:spPr>
        <p:txBody>
          <a:bodyPr>
            <a:normAutofit/>
          </a:bodyPr>
          <a:lstStyle/>
          <a:p>
            <a:r>
              <a:rPr lang="en-US" sz="1500" b="1" dirty="0">
                <a:latin typeface="Times New Roman" panose="02020603050405020304" pitchFamily="18" charset="0"/>
                <a:cs typeface="Times New Roman" panose="02020603050405020304" pitchFamily="18" charset="0"/>
              </a:rPr>
              <a:t>Step 1: Creating an S3 Bucket</a:t>
            </a:r>
            <a:endParaRPr lang="en-US" sz="15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Opened </a:t>
            </a:r>
            <a:r>
              <a:rPr lang="en-US" sz="1500" b="1" dirty="0">
                <a:latin typeface="Times New Roman" panose="02020603050405020304" pitchFamily="18" charset="0"/>
                <a:cs typeface="Times New Roman" panose="02020603050405020304" pitchFamily="18" charset="0"/>
              </a:rPr>
              <a:t>AWS S3</a:t>
            </a:r>
            <a:r>
              <a:rPr lang="en-US" sz="1500" dirty="0">
                <a:latin typeface="Times New Roman" panose="02020603050405020304" pitchFamily="18" charset="0"/>
                <a:cs typeface="Times New Roman" panose="02020603050405020304" pitchFamily="18" charset="0"/>
              </a:rPr>
              <a:t> → Created a new bucket</a:t>
            </a:r>
          </a:p>
          <a:p>
            <a:pPr>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Uploaded required </a:t>
            </a:r>
            <a:r>
              <a:rPr lang="en-US" sz="1500" b="1" dirty="0">
                <a:latin typeface="Times New Roman" panose="02020603050405020304" pitchFamily="18" charset="0"/>
                <a:cs typeface="Times New Roman" panose="02020603050405020304" pitchFamily="18" charset="0"/>
              </a:rPr>
              <a:t>datasets</a:t>
            </a:r>
            <a:r>
              <a:rPr lang="en-US" sz="1500" dirty="0">
                <a:latin typeface="Times New Roman" panose="02020603050405020304" pitchFamily="18" charset="0"/>
                <a:cs typeface="Times New Roman" panose="02020603050405020304" pitchFamily="18" charset="0"/>
              </a:rPr>
              <a:t> and </a:t>
            </a:r>
            <a:r>
              <a:rPr lang="en-US" sz="1500" b="1" dirty="0">
                <a:latin typeface="Times New Roman" panose="02020603050405020304" pitchFamily="18" charset="0"/>
                <a:cs typeface="Times New Roman" panose="02020603050405020304" pitchFamily="18" charset="0"/>
              </a:rPr>
              <a:t>model files</a:t>
            </a:r>
            <a:endParaRPr lang="en-US" sz="1500" dirty="0">
              <a:latin typeface="Times New Roman" panose="02020603050405020304" pitchFamily="18" charset="0"/>
              <a:cs typeface="Times New Roman" panose="02020603050405020304" pitchFamily="18" charset="0"/>
            </a:endParaRPr>
          </a:p>
          <a:p>
            <a:r>
              <a:rPr lang="en-US" sz="1500" b="1" dirty="0">
                <a:latin typeface="Times New Roman" panose="02020603050405020304" pitchFamily="18" charset="0"/>
                <a:cs typeface="Times New Roman" panose="02020603050405020304" pitchFamily="18" charset="0"/>
              </a:rPr>
              <a:t>Step 2: Allowing </a:t>
            </a:r>
            <a:r>
              <a:rPr lang="en-US" sz="1500" b="1" dirty="0" err="1">
                <a:latin typeface="Times New Roman" panose="02020603050405020304" pitchFamily="18" charset="0"/>
                <a:cs typeface="Times New Roman" panose="02020603050405020304" pitchFamily="18" charset="0"/>
              </a:rPr>
              <a:t>SageMaker</a:t>
            </a:r>
            <a:r>
              <a:rPr lang="en-US" sz="1500" b="1" dirty="0">
                <a:latin typeface="Times New Roman" panose="02020603050405020304" pitchFamily="18" charset="0"/>
                <a:cs typeface="Times New Roman" panose="02020603050405020304" pitchFamily="18" charset="0"/>
              </a:rPr>
              <a:t> Access</a:t>
            </a:r>
            <a:endParaRPr lang="en-US" sz="15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Configured </a:t>
            </a:r>
            <a:r>
              <a:rPr lang="en-US" sz="1500" b="1" dirty="0">
                <a:latin typeface="Times New Roman" panose="02020603050405020304" pitchFamily="18" charset="0"/>
                <a:cs typeface="Times New Roman" panose="02020603050405020304" pitchFamily="18" charset="0"/>
              </a:rPr>
              <a:t>bucket permissions</a:t>
            </a:r>
            <a:endParaRPr lang="en-US" sz="15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Ensured Flask app could read/write from S3</a:t>
            </a:r>
          </a:p>
          <a:p>
            <a:endParaRPr lang="en-US" sz="15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3E86E64-D274-74BA-A476-C388F064F98C}"/>
              </a:ext>
            </a:extLst>
          </p:cNvPr>
          <p:cNvPicPr>
            <a:picLocks noChangeAspect="1"/>
          </p:cNvPicPr>
          <p:nvPr/>
        </p:nvPicPr>
        <p:blipFill>
          <a:blip r:embed="rId2"/>
          <a:stretch>
            <a:fillRect/>
          </a:stretch>
        </p:blipFill>
        <p:spPr>
          <a:xfrm>
            <a:off x="9177389" y="6233532"/>
            <a:ext cx="3014612" cy="613317"/>
          </a:xfrm>
          <a:prstGeom prst="rect">
            <a:avLst/>
          </a:prstGeom>
        </p:spPr>
      </p:pic>
      <p:pic>
        <p:nvPicPr>
          <p:cNvPr id="6" name="Picture 5">
            <a:extLst>
              <a:ext uri="{FF2B5EF4-FFF2-40B4-BE49-F238E27FC236}">
                <a16:creationId xmlns:a16="http://schemas.microsoft.com/office/drawing/2014/main" id="{75E88F39-E118-7A34-B4A8-7EDA635817B7}"/>
              </a:ext>
            </a:extLst>
          </p:cNvPr>
          <p:cNvPicPr>
            <a:picLocks noChangeAspect="1"/>
          </p:cNvPicPr>
          <p:nvPr/>
        </p:nvPicPr>
        <p:blipFill>
          <a:blip r:embed="rId3"/>
          <a:stretch>
            <a:fillRect/>
          </a:stretch>
        </p:blipFill>
        <p:spPr>
          <a:xfrm>
            <a:off x="7481506" y="2146610"/>
            <a:ext cx="4542044" cy="2564780"/>
          </a:xfrm>
          <a:prstGeom prst="rect">
            <a:avLst/>
          </a:prstGeom>
        </p:spPr>
      </p:pic>
    </p:spTree>
    <p:extLst>
      <p:ext uri="{BB962C8B-B14F-4D97-AF65-F5344CB8AC3E}">
        <p14:creationId xmlns:p14="http://schemas.microsoft.com/office/powerpoint/2010/main" val="1481450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555</Words>
  <Application>Microsoft Office PowerPoint</Application>
  <PresentationFormat>Widescreen</PresentationFormat>
  <Paragraphs>65</Paragraphs>
  <Slides>14</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PowerPoint Presentation</vt:lpstr>
      <vt:lpstr> Introduction </vt:lpstr>
      <vt:lpstr>Objective</vt:lpstr>
      <vt:lpstr>Technology Stack</vt:lpstr>
      <vt:lpstr>Code Development in VS Code</vt:lpstr>
      <vt:lpstr>Step 1</vt:lpstr>
      <vt:lpstr>Step-2</vt:lpstr>
      <vt:lpstr>Deploying Code in AWS SageMaker</vt:lpstr>
      <vt:lpstr>Connecting with S3 Bucket</vt:lpstr>
      <vt:lpstr>Setting Up IAM Role &amp; VPC </vt:lpstr>
      <vt:lpstr>Running the Flask App</vt:lpstr>
      <vt:lpstr>Testing &amp; Validation</vt:lpstr>
      <vt:lpstr>Challenges Faced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Jaswanth sai</dc:creator>
  <cp:lastModifiedBy>Jaswanth sai</cp:lastModifiedBy>
  <cp:revision>7</cp:revision>
  <dcterms:created xsi:type="dcterms:W3CDTF">2025-03-08T16:43:30Z</dcterms:created>
  <dcterms:modified xsi:type="dcterms:W3CDTF">2025-03-08T17:27:45Z</dcterms:modified>
</cp:coreProperties>
</file>